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s/slide14.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27.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7.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notesSlides/notesSlide9.xml" ContentType="application/vnd.openxmlformats-officedocument.presentationml.notes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309" r:id="rId4"/>
    <p:sldId id="258" r:id="rId5"/>
    <p:sldId id="259" r:id="rId6"/>
    <p:sldId id="260" r:id="rId7"/>
    <p:sldId id="261" r:id="rId8"/>
    <p:sldId id="263" r:id="rId9"/>
    <p:sldId id="265" r:id="rId10"/>
    <p:sldId id="266" r:id="rId11"/>
    <p:sldId id="267" r:id="rId12"/>
    <p:sldId id="270" r:id="rId13"/>
    <p:sldId id="271" r:id="rId14"/>
    <p:sldId id="272" r:id="rId15"/>
    <p:sldId id="269" r:id="rId16"/>
    <p:sldId id="273" r:id="rId17"/>
    <p:sldId id="274" r:id="rId18"/>
    <p:sldId id="275" r:id="rId19"/>
    <p:sldId id="276" r:id="rId20"/>
    <p:sldId id="277" r:id="rId21"/>
    <p:sldId id="278" r:id="rId22"/>
    <p:sldId id="279" r:id="rId23"/>
    <p:sldId id="280" r:id="rId24"/>
    <p:sldId id="282" r:id="rId25"/>
    <p:sldId id="283" r:id="rId26"/>
    <p:sldId id="284" r:id="rId27"/>
    <p:sldId id="286" r:id="rId28"/>
    <p:sldId id="287" r:id="rId29"/>
    <p:sldId id="288" r:id="rId30"/>
    <p:sldId id="285" r:id="rId31"/>
    <p:sldId id="305" r:id="rId32"/>
    <p:sldId id="290" r:id="rId33"/>
    <p:sldId id="291" r:id="rId34"/>
    <p:sldId id="292" r:id="rId35"/>
    <p:sldId id="293" r:id="rId36"/>
    <p:sldId id="307" r:id="rId37"/>
    <p:sldId id="308" r:id="rId38"/>
    <p:sldId id="294" r:id="rId39"/>
    <p:sldId id="296" r:id="rId40"/>
    <p:sldId id="297" r:id="rId41"/>
    <p:sldId id="310" r:id="rId42"/>
    <p:sldId id="298" r:id="rId43"/>
    <p:sldId id="299" r:id="rId44"/>
    <p:sldId id="300" r:id="rId45"/>
    <p:sldId id="301" r:id="rId46"/>
    <p:sldId id="303" r:id="rId47"/>
    <p:sldId id="306" r:id="rId48"/>
    <p:sldId id="30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87369" autoAdjust="0"/>
  </p:normalViewPr>
  <p:slideViewPr>
    <p:cSldViewPr snapToGrid="0">
      <p:cViewPr varScale="1">
        <p:scale>
          <a:sx n="86" d="100"/>
          <a:sy n="86" d="100"/>
        </p:scale>
        <p:origin x="1045"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7724E-1926-48F6-A0EA-5086A559C02A}" type="datetimeFigureOut">
              <a:rPr lang="en-GB" smtClean="0"/>
              <a:t>13/09/2024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CFC03-CE58-4C05-AF74-E98D05D079E9}" type="slidenum">
              <a:rPr lang="en-GB" smtClean="0"/>
              <a:t>‹#›</a:t>
            </a:fld>
            <a:endParaRPr lang="en-GB"/>
          </a:p>
        </p:txBody>
      </p:sp>
    </p:spTree>
    <p:extLst>
      <p:ext uri="{BB962C8B-B14F-4D97-AF65-F5344CB8AC3E}">
        <p14:creationId xmlns:p14="http://schemas.microsoft.com/office/powerpoint/2010/main" val="807180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 everyone, my name is Jeff Armstrong and</a:t>
            </a:r>
            <a:r>
              <a:rPr lang="en-GB" baseline="0" dirty="0" smtClean="0"/>
              <a:t> I am the instrument scientist on TOSCA. As the last lecture I hope you have some attention span left! Today we will talk a bit about molecular dynamics and how it can be used to extract more information from neutron experiments. We will dive into the fundamentals of MD and also give some practical examples.</a:t>
            </a:r>
          </a:p>
          <a:p>
            <a:endParaRPr lang="en-GB" baseline="0" dirty="0" smtClean="0"/>
          </a:p>
          <a:p>
            <a:r>
              <a:rPr lang="en-GB" baseline="0" dirty="0" smtClean="0"/>
              <a:t>I actually come from an </a:t>
            </a:r>
            <a:endParaRPr lang="en-GB" dirty="0"/>
          </a:p>
        </p:txBody>
      </p:sp>
      <p:sp>
        <p:nvSpPr>
          <p:cNvPr id="4" name="Slide Number Placeholder 3"/>
          <p:cNvSpPr>
            <a:spLocks noGrp="1"/>
          </p:cNvSpPr>
          <p:nvPr>
            <p:ph type="sldNum" sz="quarter" idx="10"/>
          </p:nvPr>
        </p:nvSpPr>
        <p:spPr/>
        <p:txBody>
          <a:bodyPr/>
          <a:lstStyle/>
          <a:p>
            <a:fld id="{4A6CFC03-CE58-4C05-AF74-E98D05D079E9}" type="slidenum">
              <a:rPr lang="en-GB" smtClean="0"/>
              <a:t>1</a:t>
            </a:fld>
            <a:endParaRPr lang="en-GB"/>
          </a:p>
        </p:txBody>
      </p:sp>
    </p:spTree>
    <p:extLst>
      <p:ext uri="{BB962C8B-B14F-4D97-AF65-F5344CB8AC3E}">
        <p14:creationId xmlns:p14="http://schemas.microsoft.com/office/powerpoint/2010/main" val="163381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-Highlight the</a:t>
            </a:r>
            <a:r>
              <a:rPr lang="en-GB" baseline="0" dirty="0" smtClean="0"/>
              <a:t> basic essence of MD (generates a movie from a model)</a:t>
            </a:r>
          </a:p>
          <a:p>
            <a:r>
              <a:rPr lang="en-GB" baseline="0" dirty="0" smtClean="0"/>
              <a:t>-This “movie” can be interrogated</a:t>
            </a:r>
            <a:endParaRPr lang="en-GB" dirty="0" smtClean="0"/>
          </a:p>
          <a:p>
            <a:r>
              <a:rPr lang="en-GB" dirty="0" smtClean="0"/>
              <a:t>-Highlight how extra information can be obtained from experiments with MD</a:t>
            </a:r>
            <a:endParaRPr lang="en-GB" dirty="0"/>
          </a:p>
        </p:txBody>
      </p:sp>
      <p:sp>
        <p:nvSpPr>
          <p:cNvPr id="4" name="Slide Number Placeholder 3"/>
          <p:cNvSpPr>
            <a:spLocks noGrp="1"/>
          </p:cNvSpPr>
          <p:nvPr>
            <p:ph type="sldNum" sz="quarter" idx="10"/>
          </p:nvPr>
        </p:nvSpPr>
        <p:spPr/>
        <p:txBody>
          <a:bodyPr/>
          <a:lstStyle/>
          <a:p>
            <a:fld id="{4A6CFC03-CE58-4C05-AF74-E98D05D079E9}" type="slidenum">
              <a:rPr lang="en-GB" smtClean="0"/>
              <a:t>2</a:t>
            </a:fld>
            <a:endParaRPr lang="en-GB"/>
          </a:p>
        </p:txBody>
      </p:sp>
    </p:spTree>
    <p:extLst>
      <p:ext uri="{BB962C8B-B14F-4D97-AF65-F5344CB8AC3E}">
        <p14:creationId xmlns:p14="http://schemas.microsoft.com/office/powerpoint/2010/main" val="2396663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-Highlight the</a:t>
            </a:r>
            <a:r>
              <a:rPr lang="en-GB" baseline="0" dirty="0" smtClean="0"/>
              <a:t> basic essence of MD (generates a movie from a model)</a:t>
            </a:r>
          </a:p>
          <a:p>
            <a:r>
              <a:rPr lang="en-GB" baseline="0" dirty="0" smtClean="0"/>
              <a:t>-This “movie” can be interrogated</a:t>
            </a:r>
            <a:endParaRPr lang="en-GB" dirty="0" smtClean="0"/>
          </a:p>
          <a:p>
            <a:r>
              <a:rPr lang="en-GB" dirty="0" smtClean="0"/>
              <a:t>-Highlight how extra information can be obtained from experiments with MD</a:t>
            </a:r>
            <a:endParaRPr lang="en-GB" dirty="0"/>
          </a:p>
        </p:txBody>
      </p:sp>
      <p:sp>
        <p:nvSpPr>
          <p:cNvPr id="4" name="Slide Number Placeholder 3"/>
          <p:cNvSpPr>
            <a:spLocks noGrp="1"/>
          </p:cNvSpPr>
          <p:nvPr>
            <p:ph type="sldNum" sz="quarter" idx="10"/>
          </p:nvPr>
        </p:nvSpPr>
        <p:spPr/>
        <p:txBody>
          <a:bodyPr/>
          <a:lstStyle/>
          <a:p>
            <a:fld id="{4A6CFC03-CE58-4C05-AF74-E98D05D079E9}" type="slidenum">
              <a:rPr lang="en-GB" smtClean="0"/>
              <a:t>3</a:t>
            </a:fld>
            <a:endParaRPr lang="en-GB"/>
          </a:p>
        </p:txBody>
      </p:sp>
    </p:spTree>
    <p:extLst>
      <p:ext uri="{BB962C8B-B14F-4D97-AF65-F5344CB8AC3E}">
        <p14:creationId xmlns:p14="http://schemas.microsoft.com/office/powerpoint/2010/main" val="943278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Interplay of model accuracy,</a:t>
            </a:r>
            <a:r>
              <a:rPr lang="en-GB" baseline="0" dirty="0" smtClean="0"/>
              <a:t> theory of stat </a:t>
            </a:r>
            <a:r>
              <a:rPr lang="en-GB" baseline="0" dirty="0" err="1" smtClean="0"/>
              <a:t>mech</a:t>
            </a:r>
            <a:r>
              <a:rPr lang="en-GB" baseline="0" dirty="0" smtClean="0"/>
              <a:t> and experiment (self consistency cycle)</a:t>
            </a:r>
            <a:endParaRPr lang="en-GB" dirty="0"/>
          </a:p>
        </p:txBody>
      </p:sp>
      <p:sp>
        <p:nvSpPr>
          <p:cNvPr id="4" name="Slide Number Placeholder 3"/>
          <p:cNvSpPr>
            <a:spLocks noGrp="1"/>
          </p:cNvSpPr>
          <p:nvPr>
            <p:ph type="sldNum" sz="quarter" idx="10"/>
          </p:nvPr>
        </p:nvSpPr>
        <p:spPr/>
        <p:txBody>
          <a:bodyPr/>
          <a:lstStyle/>
          <a:p>
            <a:fld id="{4A6CFC03-CE58-4C05-AF74-E98D05D079E9}" type="slidenum">
              <a:rPr lang="en-GB" smtClean="0"/>
              <a:t>4</a:t>
            </a:fld>
            <a:endParaRPr lang="en-GB"/>
          </a:p>
        </p:txBody>
      </p:sp>
    </p:spTree>
    <p:extLst>
      <p:ext uri="{BB962C8B-B14F-4D97-AF65-F5344CB8AC3E}">
        <p14:creationId xmlns:p14="http://schemas.microsoft.com/office/powerpoint/2010/main" val="65517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6CFC03-CE58-4C05-AF74-E98D05D079E9}" type="slidenum">
              <a:rPr lang="en-GB" smtClean="0"/>
              <a:t>5</a:t>
            </a:fld>
            <a:endParaRPr lang="en-GB"/>
          </a:p>
        </p:txBody>
      </p:sp>
    </p:spTree>
    <p:extLst>
      <p:ext uri="{BB962C8B-B14F-4D97-AF65-F5344CB8AC3E}">
        <p14:creationId xmlns:p14="http://schemas.microsoft.com/office/powerpoint/2010/main" val="2265669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6CFC03-CE58-4C05-AF74-E98D05D079E9}" type="slidenum">
              <a:rPr lang="en-GB" smtClean="0"/>
              <a:t>19</a:t>
            </a:fld>
            <a:endParaRPr lang="en-GB"/>
          </a:p>
        </p:txBody>
      </p:sp>
    </p:spTree>
    <p:extLst>
      <p:ext uri="{BB962C8B-B14F-4D97-AF65-F5344CB8AC3E}">
        <p14:creationId xmlns:p14="http://schemas.microsoft.com/office/powerpoint/2010/main" val="184066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6CFC03-CE58-4C05-AF74-E98D05D079E9}" type="slidenum">
              <a:rPr lang="en-GB" smtClean="0"/>
              <a:t>26</a:t>
            </a:fld>
            <a:endParaRPr lang="en-GB"/>
          </a:p>
        </p:txBody>
      </p:sp>
    </p:spTree>
    <p:extLst>
      <p:ext uri="{BB962C8B-B14F-4D97-AF65-F5344CB8AC3E}">
        <p14:creationId xmlns:p14="http://schemas.microsoft.com/office/powerpoint/2010/main" val="3211256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6CFC03-CE58-4C05-AF74-E98D05D079E9}" type="slidenum">
              <a:rPr lang="en-GB" smtClean="0"/>
              <a:t>29</a:t>
            </a:fld>
            <a:endParaRPr lang="en-GB"/>
          </a:p>
        </p:txBody>
      </p:sp>
    </p:spTree>
    <p:extLst>
      <p:ext uri="{BB962C8B-B14F-4D97-AF65-F5344CB8AC3E}">
        <p14:creationId xmlns:p14="http://schemas.microsoft.com/office/powerpoint/2010/main" val="1797118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Talk about loading in different file formats</a:t>
            </a:r>
            <a:endParaRPr lang="en-GB" dirty="0"/>
          </a:p>
        </p:txBody>
      </p:sp>
      <p:sp>
        <p:nvSpPr>
          <p:cNvPr id="4" name="Slide Number Placeholder 3"/>
          <p:cNvSpPr>
            <a:spLocks noGrp="1"/>
          </p:cNvSpPr>
          <p:nvPr>
            <p:ph type="sldNum" sz="quarter" idx="10"/>
          </p:nvPr>
        </p:nvSpPr>
        <p:spPr/>
        <p:txBody>
          <a:bodyPr/>
          <a:lstStyle/>
          <a:p>
            <a:fld id="{4A6CFC03-CE58-4C05-AF74-E98D05D079E9}" type="slidenum">
              <a:rPr lang="en-GB" smtClean="0"/>
              <a:t>30</a:t>
            </a:fld>
            <a:endParaRPr lang="en-GB"/>
          </a:p>
        </p:txBody>
      </p:sp>
    </p:spTree>
    <p:extLst>
      <p:ext uri="{BB962C8B-B14F-4D97-AF65-F5344CB8AC3E}">
        <p14:creationId xmlns:p14="http://schemas.microsoft.com/office/powerpoint/2010/main" val="213696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F822755-BCC9-4D68-9DD1-7B92E6E42620}"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224080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F822755-BCC9-4D68-9DD1-7B92E6E42620}"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258187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F822755-BCC9-4D68-9DD1-7B92E6E42620}"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155192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F822755-BCC9-4D68-9DD1-7B92E6E42620}"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355106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F822755-BCC9-4D68-9DD1-7B92E6E42620}"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117860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F822755-BCC9-4D68-9DD1-7B92E6E42620}" type="datetimeFigureOut">
              <a:rPr lang="en-GB" smtClean="0"/>
              <a:t>13/09/2024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3168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F822755-BCC9-4D68-9DD1-7B92E6E42620}" type="datetimeFigureOut">
              <a:rPr lang="en-GB" smtClean="0"/>
              <a:t>13/09/2024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85938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F822755-BCC9-4D68-9DD1-7B92E6E42620}" type="datetimeFigureOut">
              <a:rPr lang="en-GB" smtClean="0"/>
              <a:t>13/09/2024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68618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822755-BCC9-4D68-9DD1-7B92E6E42620}" type="datetimeFigureOut">
              <a:rPr lang="en-GB" smtClean="0"/>
              <a:t>13/09/2024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2609858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F822755-BCC9-4D68-9DD1-7B92E6E42620}" type="datetimeFigureOut">
              <a:rPr lang="en-GB" smtClean="0"/>
              <a:t>13/09/2024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1059470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F822755-BCC9-4D68-9DD1-7B92E6E42620}" type="datetimeFigureOut">
              <a:rPr lang="en-GB" smtClean="0"/>
              <a:t>13/09/2024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E79630-2432-4EC3-8B9A-1791D2635E4B}" type="slidenum">
              <a:rPr lang="en-GB" smtClean="0"/>
              <a:t>‹#›</a:t>
            </a:fld>
            <a:endParaRPr lang="en-GB"/>
          </a:p>
        </p:txBody>
      </p:sp>
    </p:spTree>
    <p:extLst>
      <p:ext uri="{BB962C8B-B14F-4D97-AF65-F5344CB8AC3E}">
        <p14:creationId xmlns:p14="http://schemas.microsoft.com/office/powerpoint/2010/main" val="3308835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22755-BCC9-4D68-9DD1-7B92E6E42620}" type="datetimeFigureOut">
              <a:rPr lang="en-GB" smtClean="0"/>
              <a:t>13/09/2024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79630-2432-4EC3-8B9A-1791D2635E4B}" type="slidenum">
              <a:rPr lang="en-GB" smtClean="0"/>
              <a:t>‹#›</a:t>
            </a:fld>
            <a:endParaRPr lang="en-GB"/>
          </a:p>
        </p:txBody>
      </p:sp>
    </p:spTree>
    <p:extLst>
      <p:ext uri="{BB962C8B-B14F-4D97-AF65-F5344CB8AC3E}">
        <p14:creationId xmlns:p14="http://schemas.microsoft.com/office/powerpoint/2010/main" val="811239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web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88"/>
            <a:ext cx="12192000" cy="6924900"/>
          </a:xfrm>
          <a:prstGeom prst="rect">
            <a:avLst/>
          </a:prstGeom>
        </p:spPr>
      </p:pic>
      <p:sp>
        <p:nvSpPr>
          <p:cNvPr id="3" name="Subtitle 2"/>
          <p:cNvSpPr>
            <a:spLocks noGrp="1"/>
          </p:cNvSpPr>
          <p:nvPr>
            <p:ph type="subTitle" idx="1"/>
          </p:nvPr>
        </p:nvSpPr>
        <p:spPr>
          <a:xfrm>
            <a:off x="4732007" y="6272106"/>
            <a:ext cx="9144000" cy="1655762"/>
          </a:xfrm>
        </p:spPr>
        <p:txBody>
          <a:bodyPr>
            <a:normAutofit/>
          </a:bodyPr>
          <a:lstStyle/>
          <a:p>
            <a:r>
              <a:rPr lang="en-GB" sz="4400" dirty="0" err="1" smtClean="0">
                <a:solidFill>
                  <a:schemeClr val="bg1"/>
                </a:solidFill>
              </a:rPr>
              <a:t>Dr.</a:t>
            </a:r>
            <a:r>
              <a:rPr lang="en-GB" sz="4400" dirty="0" smtClean="0">
                <a:solidFill>
                  <a:schemeClr val="bg1"/>
                </a:solidFill>
              </a:rPr>
              <a:t> Jeff. Armstrong (ISIS)</a:t>
            </a:r>
            <a:endParaRPr lang="en-GB" sz="4400" dirty="0">
              <a:solidFill>
                <a:schemeClr val="bg1"/>
              </a:solidFill>
            </a:endParaRPr>
          </a:p>
        </p:txBody>
      </p:sp>
      <p:sp>
        <p:nvSpPr>
          <p:cNvPr id="2" name="Title 1"/>
          <p:cNvSpPr>
            <a:spLocks noGrp="1"/>
          </p:cNvSpPr>
          <p:nvPr>
            <p:ph type="ctrTitle"/>
          </p:nvPr>
        </p:nvSpPr>
        <p:spPr>
          <a:xfrm>
            <a:off x="0" y="-51662"/>
            <a:ext cx="12242799" cy="2387600"/>
          </a:xfrm>
        </p:spPr>
        <p:txBody>
          <a:bodyPr>
            <a:noAutofit/>
          </a:bodyPr>
          <a:lstStyle/>
          <a:p>
            <a:r>
              <a:rPr lang="en-GB" sz="8000" dirty="0" smtClean="0">
                <a:solidFill>
                  <a:schemeClr val="bg1"/>
                </a:solidFill>
                <a:latin typeface="Arial Black" panose="020B0A04020102020204" pitchFamily="34" charset="0"/>
              </a:rPr>
              <a:t>Molecular Dynamics</a:t>
            </a:r>
            <a:br>
              <a:rPr lang="en-GB" sz="8000" dirty="0" smtClean="0">
                <a:solidFill>
                  <a:schemeClr val="bg1"/>
                </a:solidFill>
                <a:latin typeface="Arial Black" panose="020B0A04020102020204" pitchFamily="34" charset="0"/>
              </a:rPr>
            </a:br>
            <a:r>
              <a:rPr lang="en-GB" sz="8000" dirty="0" smtClean="0">
                <a:solidFill>
                  <a:schemeClr val="bg1"/>
                </a:solidFill>
                <a:latin typeface="Arial Black" panose="020B0A04020102020204" pitchFamily="34" charset="0"/>
              </a:rPr>
              <a:t>for Neutrons</a:t>
            </a:r>
            <a:endParaRPr lang="en-GB" sz="8000" dirty="0">
              <a:solidFill>
                <a:schemeClr val="bg1"/>
              </a:solidFill>
              <a:latin typeface="Arial Black" panose="020B0A04020102020204"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3545267"/>
            <a:ext cx="2328013" cy="3368345"/>
          </a:xfrm>
          <a:prstGeom prst="rect">
            <a:avLst/>
          </a:prstGeom>
        </p:spPr>
      </p:pic>
      <p:sp>
        <p:nvSpPr>
          <p:cNvPr id="6" name="Rectangle 5"/>
          <p:cNvSpPr/>
          <p:nvPr/>
        </p:nvSpPr>
        <p:spPr>
          <a:xfrm>
            <a:off x="-25400" y="3078117"/>
            <a:ext cx="2502736" cy="523220"/>
          </a:xfrm>
          <a:prstGeom prst="rect">
            <a:avLst/>
          </a:prstGeom>
        </p:spPr>
        <p:txBody>
          <a:bodyPr wrap="none">
            <a:spAutoFit/>
          </a:bodyPr>
          <a:lstStyle/>
          <a:p>
            <a:r>
              <a:rPr lang="en-GB" sz="2800" dirty="0" smtClean="0">
                <a:solidFill>
                  <a:schemeClr val="bg1"/>
                </a:solidFill>
              </a:rPr>
              <a:t>Deeper Reading</a:t>
            </a:r>
            <a:endParaRPr lang="en-GB" sz="2800" dirty="0">
              <a:solidFill>
                <a:schemeClr val="bg1"/>
              </a:solidFill>
            </a:endParaRPr>
          </a:p>
        </p:txBody>
      </p:sp>
    </p:spTree>
    <p:extLst>
      <p:ext uri="{BB962C8B-B14F-4D97-AF65-F5344CB8AC3E}">
        <p14:creationId xmlns:p14="http://schemas.microsoft.com/office/powerpoint/2010/main" val="18719623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453" y="850145"/>
            <a:ext cx="10298268" cy="5871720"/>
          </a:xfrm>
        </p:spPr>
      </p:pic>
      <p:sp>
        <p:nvSpPr>
          <p:cNvPr id="2" name="Title 1"/>
          <p:cNvSpPr>
            <a:spLocks noGrp="1"/>
          </p:cNvSpPr>
          <p:nvPr>
            <p:ph type="title"/>
          </p:nvPr>
        </p:nvSpPr>
        <p:spPr>
          <a:xfrm>
            <a:off x="1351845" y="-320602"/>
            <a:ext cx="10515600" cy="1325563"/>
          </a:xfrm>
        </p:spPr>
        <p:txBody>
          <a:bodyPr/>
          <a:lstStyle/>
          <a:p>
            <a:r>
              <a:rPr lang="en-GB" b="1" dirty="0" smtClean="0">
                <a:solidFill>
                  <a:srgbClr val="0070C0"/>
                </a:solidFill>
              </a:rPr>
              <a:t>Example energy conservation</a:t>
            </a:r>
            <a:endParaRPr lang="en-GB" b="1" dirty="0">
              <a:solidFill>
                <a:srgbClr val="0070C0"/>
              </a:solidFill>
            </a:endParaRPr>
          </a:p>
        </p:txBody>
      </p:sp>
      <p:sp>
        <p:nvSpPr>
          <p:cNvPr id="3" name="Rectangle 2"/>
          <p:cNvSpPr/>
          <p:nvPr/>
        </p:nvSpPr>
        <p:spPr>
          <a:xfrm>
            <a:off x="300146" y="580715"/>
            <a:ext cx="11917623" cy="461665"/>
          </a:xfrm>
          <a:prstGeom prst="rect">
            <a:avLst/>
          </a:prstGeom>
        </p:spPr>
        <p:txBody>
          <a:bodyPr wrap="square">
            <a:spAutoFit/>
          </a:bodyPr>
          <a:lstStyle/>
          <a:p>
            <a:r>
              <a:rPr lang="en-GB" sz="2400" b="1" dirty="0" smtClean="0">
                <a:solidFill>
                  <a:srgbClr val="FF0000"/>
                </a:solidFill>
              </a:rPr>
              <a:t>You probably want less than a 1% energy drift over the course of the simulation</a:t>
            </a:r>
            <a:endParaRPr lang="en-GB" sz="2400" b="1" dirty="0"/>
          </a:p>
        </p:txBody>
      </p:sp>
    </p:spTree>
    <p:extLst>
      <p:ext uri="{BB962C8B-B14F-4D97-AF65-F5344CB8AC3E}">
        <p14:creationId xmlns:p14="http://schemas.microsoft.com/office/powerpoint/2010/main" val="3852452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070" y="-206887"/>
            <a:ext cx="10515600" cy="1325563"/>
          </a:xfrm>
        </p:spPr>
        <p:txBody>
          <a:bodyPr/>
          <a:lstStyle/>
          <a:p>
            <a:r>
              <a:rPr lang="en-GB" b="1" dirty="0" smtClean="0">
                <a:solidFill>
                  <a:srgbClr val="0070C0"/>
                </a:solidFill>
              </a:rPr>
              <a:t>Thermostats and </a:t>
            </a:r>
            <a:r>
              <a:rPr lang="en-GB" b="1" dirty="0" err="1" smtClean="0">
                <a:solidFill>
                  <a:srgbClr val="0070C0"/>
                </a:solidFill>
              </a:rPr>
              <a:t>Barostats</a:t>
            </a:r>
            <a:endParaRPr lang="en-GB" b="1"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9364" y="1356037"/>
            <a:ext cx="7797845" cy="4677984"/>
          </a:xfrm>
        </p:spPr>
      </p:pic>
      <p:sp>
        <p:nvSpPr>
          <p:cNvPr id="3" name="Rectangle 2"/>
          <p:cNvSpPr/>
          <p:nvPr/>
        </p:nvSpPr>
        <p:spPr>
          <a:xfrm>
            <a:off x="747071" y="6034021"/>
            <a:ext cx="11199442" cy="830997"/>
          </a:xfrm>
          <a:prstGeom prst="rect">
            <a:avLst/>
          </a:prstGeom>
        </p:spPr>
        <p:txBody>
          <a:bodyPr wrap="square">
            <a:spAutoFit/>
          </a:bodyPr>
          <a:lstStyle/>
          <a:p>
            <a:r>
              <a:rPr lang="en-GB" sz="2400" dirty="0" smtClean="0">
                <a:solidFill>
                  <a:srgbClr val="FF0000"/>
                </a:solidFill>
              </a:rPr>
              <a:t>It is often appropriate to run a simulation in NPT at a desired pressure, and from the average box dimensions, switch to a NVE ensemble</a:t>
            </a:r>
            <a:endParaRPr lang="en-GB" sz="2400" dirty="0"/>
          </a:p>
        </p:txBody>
      </p:sp>
      <p:sp>
        <p:nvSpPr>
          <p:cNvPr id="6" name="Rounded Rectangle 5"/>
          <p:cNvSpPr/>
          <p:nvPr/>
        </p:nvSpPr>
        <p:spPr>
          <a:xfrm>
            <a:off x="1013865" y="793884"/>
            <a:ext cx="5053211" cy="368149"/>
          </a:xfrm>
          <a:prstGeom prst="roundRect">
            <a:avLst/>
          </a:prstGeom>
          <a:solidFill>
            <a:srgbClr val="00B050">
              <a:alpha val="47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933988" y="793884"/>
            <a:ext cx="5212966" cy="369332"/>
          </a:xfrm>
          <a:prstGeom prst="rect">
            <a:avLst/>
          </a:prstGeom>
        </p:spPr>
        <p:txBody>
          <a:bodyPr wrap="none">
            <a:spAutoFit/>
          </a:bodyPr>
          <a:lstStyle/>
          <a:p>
            <a:r>
              <a:rPr lang="en-GB" b="1" dirty="0" smtClean="0"/>
              <a:t>Guide the system to a given temperature or pressure</a:t>
            </a:r>
            <a:endParaRPr lang="en-GB" b="1" dirty="0"/>
          </a:p>
        </p:txBody>
      </p:sp>
    </p:spTree>
    <p:extLst>
      <p:ext uri="{BB962C8B-B14F-4D97-AF65-F5344CB8AC3E}">
        <p14:creationId xmlns:p14="http://schemas.microsoft.com/office/powerpoint/2010/main" val="367628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532" y="-142064"/>
            <a:ext cx="10515600" cy="1325563"/>
          </a:xfrm>
        </p:spPr>
        <p:txBody>
          <a:bodyPr/>
          <a:lstStyle/>
          <a:p>
            <a:r>
              <a:rPr lang="en-GB" b="1" dirty="0" smtClean="0">
                <a:solidFill>
                  <a:srgbClr val="0070C0"/>
                </a:solidFill>
              </a:rPr>
              <a:t>But what is the force-field?</a:t>
            </a:r>
            <a:endParaRPr lang="en-GB" b="1" dirty="0">
              <a:solidFill>
                <a:srgbClr val="0070C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068" y="1190979"/>
            <a:ext cx="11538529" cy="5332200"/>
          </a:xfrm>
        </p:spPr>
      </p:pic>
      <p:sp>
        <p:nvSpPr>
          <p:cNvPr id="3" name="Rectangle 2"/>
          <p:cNvSpPr/>
          <p:nvPr/>
        </p:nvSpPr>
        <p:spPr>
          <a:xfrm>
            <a:off x="6395857" y="1794201"/>
            <a:ext cx="1433384" cy="42507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 name="Rectangle 4"/>
          <p:cNvSpPr/>
          <p:nvPr/>
        </p:nvSpPr>
        <p:spPr>
          <a:xfrm>
            <a:off x="8045896" y="1794200"/>
            <a:ext cx="1433384" cy="42507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Rectangle 5"/>
          <p:cNvSpPr/>
          <p:nvPr/>
        </p:nvSpPr>
        <p:spPr>
          <a:xfrm>
            <a:off x="9695935" y="1794200"/>
            <a:ext cx="1563542" cy="42507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Rectangle 6"/>
          <p:cNvSpPr/>
          <p:nvPr/>
        </p:nvSpPr>
        <p:spPr>
          <a:xfrm>
            <a:off x="1099751" y="2164079"/>
            <a:ext cx="2127834" cy="42507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Rectangle 7"/>
          <p:cNvSpPr/>
          <p:nvPr/>
        </p:nvSpPr>
        <p:spPr>
          <a:xfrm>
            <a:off x="563184" y="800092"/>
            <a:ext cx="10754995" cy="461665"/>
          </a:xfrm>
          <a:prstGeom prst="rect">
            <a:avLst/>
          </a:prstGeom>
        </p:spPr>
        <p:txBody>
          <a:bodyPr wrap="none">
            <a:spAutoFit/>
          </a:bodyPr>
          <a:lstStyle/>
          <a:p>
            <a:r>
              <a:rPr lang="en-GB" sz="2400" dirty="0" smtClean="0">
                <a:solidFill>
                  <a:srgbClr val="FF0000"/>
                </a:solidFill>
              </a:rPr>
              <a:t>Usually a potential energy that can be expressed as a function of the atomic positons</a:t>
            </a:r>
            <a:endParaRPr lang="en-GB" sz="2400" dirty="0"/>
          </a:p>
        </p:txBody>
      </p:sp>
      <p:sp>
        <p:nvSpPr>
          <p:cNvPr id="9" name="Rectangle 8"/>
          <p:cNvSpPr/>
          <p:nvPr/>
        </p:nvSpPr>
        <p:spPr>
          <a:xfrm>
            <a:off x="1136444" y="6261569"/>
            <a:ext cx="9704644" cy="523220"/>
          </a:xfrm>
          <a:prstGeom prst="rect">
            <a:avLst/>
          </a:prstGeom>
        </p:spPr>
        <p:txBody>
          <a:bodyPr wrap="none">
            <a:spAutoFit/>
          </a:bodyPr>
          <a:lstStyle/>
          <a:p>
            <a:r>
              <a:rPr lang="en-GB" sz="2800" b="1" dirty="0" smtClean="0">
                <a:solidFill>
                  <a:srgbClr val="FF0000"/>
                </a:solidFill>
              </a:rPr>
              <a:t>Higher order than pair potentials are very costly and rarely used</a:t>
            </a:r>
            <a:endParaRPr lang="en-GB" sz="2800" b="1" dirty="0"/>
          </a:p>
        </p:txBody>
      </p:sp>
    </p:spTree>
    <p:extLst>
      <p:ext uri="{BB962C8B-B14F-4D97-AF65-F5344CB8AC3E}">
        <p14:creationId xmlns:p14="http://schemas.microsoft.com/office/powerpoint/2010/main" val="326523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5361" y="754505"/>
            <a:ext cx="10308655" cy="6001328"/>
          </a:xfrm>
        </p:spPr>
      </p:pic>
      <p:sp>
        <p:nvSpPr>
          <p:cNvPr id="2" name="Title 1"/>
          <p:cNvSpPr>
            <a:spLocks noGrp="1"/>
          </p:cNvSpPr>
          <p:nvPr>
            <p:ph type="title"/>
          </p:nvPr>
        </p:nvSpPr>
        <p:spPr>
          <a:xfrm>
            <a:off x="759178" y="-204964"/>
            <a:ext cx="10515600" cy="1325563"/>
          </a:xfrm>
        </p:spPr>
        <p:txBody>
          <a:bodyPr/>
          <a:lstStyle/>
          <a:p>
            <a:r>
              <a:rPr lang="en-GB" b="1" dirty="0" smtClean="0">
                <a:solidFill>
                  <a:srgbClr val="0070C0"/>
                </a:solidFill>
              </a:rPr>
              <a:t>Interatomic potentials</a:t>
            </a:r>
            <a:endParaRPr lang="en-GB" b="1" dirty="0">
              <a:solidFill>
                <a:srgbClr val="0070C0"/>
              </a:solidFill>
            </a:endParaRPr>
          </a:p>
        </p:txBody>
      </p:sp>
      <p:sp>
        <p:nvSpPr>
          <p:cNvPr id="3" name="Rectangle 2"/>
          <p:cNvSpPr/>
          <p:nvPr/>
        </p:nvSpPr>
        <p:spPr>
          <a:xfrm>
            <a:off x="1213822" y="2745120"/>
            <a:ext cx="4130939" cy="461665"/>
          </a:xfrm>
          <a:prstGeom prst="rect">
            <a:avLst/>
          </a:prstGeom>
        </p:spPr>
        <p:txBody>
          <a:bodyPr wrap="none">
            <a:spAutoFit/>
          </a:bodyPr>
          <a:lstStyle/>
          <a:p>
            <a:r>
              <a:rPr lang="en-GB" sz="2400" dirty="0" smtClean="0">
                <a:ln w="0"/>
                <a:solidFill>
                  <a:srgbClr val="FF0000"/>
                </a:solidFill>
                <a:effectLst>
                  <a:outerShdw blurRad="38100" dist="19050" dir="2700000" algn="tl" rotWithShape="0">
                    <a:schemeClr val="dk1">
                      <a:alpha val="40000"/>
                    </a:schemeClr>
                  </a:outerShdw>
                </a:effectLst>
              </a:rPr>
              <a:t>How would you simulate this!?</a:t>
            </a:r>
            <a:endParaRPr lang="en-GB" sz="2400" dirty="0">
              <a:ln w="0"/>
              <a:solidFill>
                <a:srgbClr val="FF0000"/>
              </a:solidFill>
              <a:effectLst>
                <a:outerShdw blurRad="38100" dist="19050" dir="2700000" algn="tl" rotWithShape="0">
                  <a:schemeClr val="dk1">
                    <a:alpha val="40000"/>
                  </a:schemeClr>
                </a:outerShdw>
              </a:effectLst>
            </a:endParaRPr>
          </a:p>
        </p:txBody>
      </p:sp>
      <p:sp>
        <p:nvSpPr>
          <p:cNvPr id="5" name="Rectangle 4"/>
          <p:cNvSpPr/>
          <p:nvPr/>
        </p:nvSpPr>
        <p:spPr>
          <a:xfrm>
            <a:off x="5894403" y="684483"/>
            <a:ext cx="2815643" cy="369332"/>
          </a:xfrm>
          <a:prstGeom prst="rect">
            <a:avLst/>
          </a:prstGeom>
        </p:spPr>
        <p:txBody>
          <a:bodyPr wrap="none">
            <a:spAutoFit/>
          </a:bodyPr>
          <a:lstStyle/>
          <a:p>
            <a:r>
              <a:rPr lang="en-GB" dirty="0">
                <a:solidFill>
                  <a:schemeClr val="accent2"/>
                </a:solidFill>
              </a:rPr>
              <a:t>Overlapping electron clouds</a:t>
            </a:r>
          </a:p>
        </p:txBody>
      </p:sp>
      <p:sp>
        <p:nvSpPr>
          <p:cNvPr id="6" name="Rounded Rectangle 5"/>
          <p:cNvSpPr/>
          <p:nvPr/>
        </p:nvSpPr>
        <p:spPr>
          <a:xfrm>
            <a:off x="6860555" y="1052326"/>
            <a:ext cx="1042109" cy="29628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Rectangle 6"/>
          <p:cNvSpPr/>
          <p:nvPr/>
        </p:nvSpPr>
        <p:spPr>
          <a:xfrm>
            <a:off x="9158828" y="2745120"/>
            <a:ext cx="1511696" cy="369332"/>
          </a:xfrm>
          <a:prstGeom prst="rect">
            <a:avLst/>
          </a:prstGeom>
        </p:spPr>
        <p:txBody>
          <a:bodyPr wrap="none">
            <a:spAutoFit/>
          </a:bodyPr>
          <a:lstStyle/>
          <a:p>
            <a:r>
              <a:rPr lang="en-GB" dirty="0" smtClean="0">
                <a:solidFill>
                  <a:schemeClr val="accent6"/>
                </a:solidFill>
              </a:rPr>
              <a:t>London forces</a:t>
            </a:r>
            <a:endParaRPr lang="en-GB" dirty="0">
              <a:solidFill>
                <a:schemeClr val="accent6"/>
              </a:solidFill>
            </a:endParaRPr>
          </a:p>
        </p:txBody>
      </p:sp>
      <p:sp>
        <p:nvSpPr>
          <p:cNvPr id="8" name="Rounded Rectangle 7"/>
          <p:cNvSpPr/>
          <p:nvPr/>
        </p:nvSpPr>
        <p:spPr>
          <a:xfrm>
            <a:off x="9158828" y="3034819"/>
            <a:ext cx="1077509" cy="360818"/>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9" name="Rectangle 8"/>
          <p:cNvSpPr/>
          <p:nvPr/>
        </p:nvSpPr>
        <p:spPr>
          <a:xfrm>
            <a:off x="6304645" y="5896948"/>
            <a:ext cx="5654072" cy="923330"/>
          </a:xfrm>
          <a:prstGeom prst="rect">
            <a:avLst/>
          </a:prstGeom>
        </p:spPr>
        <p:txBody>
          <a:bodyPr wrap="square">
            <a:spAutoFit/>
          </a:bodyPr>
          <a:lstStyle/>
          <a:p>
            <a:r>
              <a:rPr lang="en-GB" b="1" dirty="0" smtClean="0">
                <a:solidFill>
                  <a:schemeClr val="accent1"/>
                </a:solidFill>
              </a:rPr>
              <a:t>These have to be treated via special methods (e.g. Ewald)</a:t>
            </a:r>
          </a:p>
          <a:p>
            <a:r>
              <a:rPr lang="en-GB" b="1" dirty="0" smtClean="0">
                <a:solidFill>
                  <a:schemeClr val="accent1"/>
                </a:solidFill>
              </a:rPr>
              <a:t>This is due to 1/r</a:t>
            </a:r>
            <a:r>
              <a:rPr lang="en-GB" b="1" baseline="30000" dirty="0" smtClean="0">
                <a:solidFill>
                  <a:schemeClr val="accent1"/>
                </a:solidFill>
              </a:rPr>
              <a:t>2</a:t>
            </a:r>
            <a:r>
              <a:rPr lang="en-GB" b="1" dirty="0" smtClean="0">
                <a:solidFill>
                  <a:schemeClr val="accent1"/>
                </a:solidFill>
              </a:rPr>
              <a:t> nature (</a:t>
            </a:r>
            <a:r>
              <a:rPr lang="en-GB" b="1" dirty="0" smtClean="0">
                <a:solidFill>
                  <a:srgbClr val="FF0000"/>
                </a:solidFill>
              </a:rPr>
              <a:t>energy drops off at the same rate as volume increases</a:t>
            </a:r>
            <a:r>
              <a:rPr lang="en-GB" b="1" dirty="0" smtClean="0">
                <a:solidFill>
                  <a:schemeClr val="accent1"/>
                </a:solidFill>
              </a:rPr>
              <a:t>)</a:t>
            </a:r>
            <a:endParaRPr lang="en-GB" b="1" dirty="0">
              <a:solidFill>
                <a:schemeClr val="accent1"/>
              </a:solidFill>
            </a:endParaRPr>
          </a:p>
        </p:txBody>
      </p:sp>
      <p:sp>
        <p:nvSpPr>
          <p:cNvPr id="10" name="Rounded Rectangle 9"/>
          <p:cNvSpPr/>
          <p:nvPr/>
        </p:nvSpPr>
        <p:spPr>
          <a:xfrm>
            <a:off x="1213822" y="5896948"/>
            <a:ext cx="4773199" cy="82057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755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489" y="0"/>
            <a:ext cx="10515600" cy="1325563"/>
          </a:xfrm>
        </p:spPr>
        <p:txBody>
          <a:bodyPr/>
          <a:lstStyle/>
          <a:p>
            <a:r>
              <a:rPr lang="en-GB" b="1" dirty="0" smtClean="0">
                <a:solidFill>
                  <a:schemeClr val="accent1"/>
                </a:solidFill>
              </a:rPr>
              <a:t>Intra-molecular terms</a:t>
            </a:r>
            <a:endParaRPr lang="en-GB" b="1" dirty="0">
              <a:solidFill>
                <a:schemeClr val="accent1"/>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00668" y="977177"/>
            <a:ext cx="9915186" cy="5880824"/>
          </a:xfrm>
        </p:spPr>
      </p:pic>
      <p:sp>
        <p:nvSpPr>
          <p:cNvPr id="5" name="Rectangle 4"/>
          <p:cNvSpPr/>
          <p:nvPr/>
        </p:nvSpPr>
        <p:spPr>
          <a:xfrm>
            <a:off x="1643372" y="3879303"/>
            <a:ext cx="3025687" cy="646721"/>
          </a:xfrm>
          <a:prstGeom prst="rect">
            <a:avLst/>
          </a:prstGeom>
        </p:spPr>
        <p:txBody>
          <a:bodyPr wrap="square">
            <a:spAutoFit/>
          </a:bodyPr>
          <a:lstStyle/>
          <a:p>
            <a:r>
              <a:rPr lang="en-GB" dirty="0" smtClean="0">
                <a:solidFill>
                  <a:srgbClr val="FF0000"/>
                </a:solidFill>
              </a:rPr>
              <a:t>Very important for keeping planar geometry of molecules</a:t>
            </a:r>
            <a:endParaRPr lang="en-GB" dirty="0">
              <a:solidFill>
                <a:srgbClr val="FF0000"/>
              </a:solidFill>
            </a:endParaRPr>
          </a:p>
        </p:txBody>
      </p:sp>
      <p:sp>
        <p:nvSpPr>
          <p:cNvPr id="3" name="Rectangle 2"/>
          <p:cNvSpPr/>
          <p:nvPr/>
        </p:nvSpPr>
        <p:spPr>
          <a:xfrm>
            <a:off x="5177135" y="5303012"/>
            <a:ext cx="5630387" cy="369332"/>
          </a:xfrm>
          <a:prstGeom prst="rect">
            <a:avLst/>
          </a:prstGeom>
        </p:spPr>
        <p:txBody>
          <a:bodyPr wrap="none">
            <a:spAutoFit/>
          </a:bodyPr>
          <a:lstStyle/>
          <a:p>
            <a:r>
              <a:rPr lang="en-GB" b="1" dirty="0" smtClean="0">
                <a:solidFill>
                  <a:srgbClr val="FF0000"/>
                </a:solidFill>
              </a:rPr>
              <a:t>Careful about dihedral convections in different codes/FFs</a:t>
            </a:r>
            <a:endParaRPr lang="en-GB" b="1" dirty="0">
              <a:solidFill>
                <a:srgbClr val="FF0000"/>
              </a:solidFill>
            </a:endParaRPr>
          </a:p>
        </p:txBody>
      </p:sp>
    </p:spTree>
    <p:extLst>
      <p:ext uri="{BB962C8B-B14F-4D97-AF65-F5344CB8AC3E}">
        <p14:creationId xmlns:p14="http://schemas.microsoft.com/office/powerpoint/2010/main" val="140203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2507" y="395111"/>
            <a:ext cx="10628641" cy="6742152"/>
          </a:xfrm>
        </p:spPr>
      </p:pic>
      <p:sp>
        <p:nvSpPr>
          <p:cNvPr id="2" name="Title 1"/>
          <p:cNvSpPr>
            <a:spLocks noGrp="1"/>
          </p:cNvSpPr>
          <p:nvPr>
            <p:ph type="title"/>
          </p:nvPr>
        </p:nvSpPr>
        <p:spPr>
          <a:xfrm>
            <a:off x="129380" y="-267671"/>
            <a:ext cx="10515600" cy="1325563"/>
          </a:xfrm>
        </p:spPr>
        <p:txBody>
          <a:bodyPr/>
          <a:lstStyle/>
          <a:p>
            <a:r>
              <a:rPr lang="en-GB" b="1" dirty="0" smtClean="0">
                <a:solidFill>
                  <a:srgbClr val="0070C0"/>
                </a:solidFill>
              </a:rPr>
              <a:t>Coarse-graining (</a:t>
            </a:r>
            <a:r>
              <a:rPr lang="en-GB" b="1" dirty="0" smtClean="0">
                <a:solidFill>
                  <a:srgbClr val="FF0000"/>
                </a:solidFill>
              </a:rPr>
              <a:t>something to be aware of</a:t>
            </a:r>
            <a:r>
              <a:rPr lang="en-GB" b="1" dirty="0" smtClean="0">
                <a:solidFill>
                  <a:srgbClr val="0070C0"/>
                </a:solidFill>
              </a:rPr>
              <a:t>)</a:t>
            </a:r>
            <a:endParaRPr lang="en-GB" b="1" dirty="0">
              <a:solidFill>
                <a:srgbClr val="0070C0"/>
              </a:solidFill>
            </a:endParaRPr>
          </a:p>
        </p:txBody>
      </p:sp>
      <p:sp>
        <p:nvSpPr>
          <p:cNvPr id="5" name="Rectangle 4"/>
          <p:cNvSpPr/>
          <p:nvPr/>
        </p:nvSpPr>
        <p:spPr>
          <a:xfrm>
            <a:off x="360818" y="753456"/>
            <a:ext cx="6718108" cy="1569660"/>
          </a:xfrm>
          <a:prstGeom prst="rect">
            <a:avLst/>
          </a:prstGeom>
        </p:spPr>
        <p:txBody>
          <a:bodyPr wrap="square">
            <a:spAutoFit/>
          </a:bodyPr>
          <a:lstStyle/>
          <a:p>
            <a:pPr marL="457200" indent="-457200">
              <a:buFont typeface="Arial" panose="020B0604020202020204" pitchFamily="34" charset="0"/>
              <a:buChar char="•"/>
            </a:pPr>
            <a:r>
              <a:rPr lang="en-GB" sz="2400" dirty="0" smtClean="0"/>
              <a:t>Particularly important for large systems in biology (lipid bi-layers, proteins etc.)</a:t>
            </a:r>
          </a:p>
          <a:p>
            <a:pPr marL="457200" indent="-457200">
              <a:buFont typeface="Arial" panose="020B0604020202020204" pitchFamily="34" charset="0"/>
              <a:buChar char="•"/>
            </a:pPr>
            <a:r>
              <a:rPr lang="en-GB" sz="2400" dirty="0" smtClean="0"/>
              <a:t>Can be important for SANS and reflectometry</a:t>
            </a:r>
          </a:p>
          <a:p>
            <a:pPr marL="457200" indent="-457200">
              <a:buFont typeface="Arial" panose="020B0604020202020204" pitchFamily="34" charset="0"/>
              <a:buChar char="•"/>
            </a:pPr>
            <a:r>
              <a:rPr lang="en-GB" sz="2400" dirty="0" smtClean="0"/>
              <a:t>Note that </a:t>
            </a:r>
            <a:r>
              <a:rPr lang="en-GB" sz="2400" dirty="0" smtClean="0">
                <a:solidFill>
                  <a:srgbClr val="FF0000"/>
                </a:solidFill>
              </a:rPr>
              <a:t>dynamic quantities</a:t>
            </a:r>
            <a:r>
              <a:rPr lang="en-GB" sz="2400" dirty="0" smtClean="0"/>
              <a:t> can be </a:t>
            </a:r>
            <a:r>
              <a:rPr lang="en-GB" sz="2400" dirty="0" smtClean="0">
                <a:solidFill>
                  <a:srgbClr val="FF0000"/>
                </a:solidFill>
              </a:rPr>
              <a:t>very wrong</a:t>
            </a:r>
            <a:endParaRPr lang="en-GB" sz="2400" dirty="0">
              <a:solidFill>
                <a:srgbClr val="FF0000"/>
              </a:solidFill>
            </a:endParaRPr>
          </a:p>
        </p:txBody>
      </p:sp>
    </p:spTree>
    <p:extLst>
      <p:ext uri="{BB962C8B-B14F-4D97-AF65-F5344CB8AC3E}">
        <p14:creationId xmlns:p14="http://schemas.microsoft.com/office/powerpoint/2010/main" val="2350266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78" y="144992"/>
            <a:ext cx="10515600" cy="1325563"/>
          </a:xfrm>
        </p:spPr>
        <p:txBody>
          <a:bodyPr/>
          <a:lstStyle/>
          <a:p>
            <a:r>
              <a:rPr lang="en-GB" b="1" dirty="0" smtClean="0">
                <a:solidFill>
                  <a:srgbClr val="0070C0"/>
                </a:solidFill>
              </a:rPr>
              <a:t>Where do these force-fields come from and what are their weaknesses?</a:t>
            </a:r>
            <a:endParaRPr lang="en-GB" b="1"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60378" y="1542289"/>
            <a:ext cx="8819237" cy="5065547"/>
          </a:xfrm>
        </p:spPr>
      </p:pic>
      <p:sp>
        <p:nvSpPr>
          <p:cNvPr id="5" name="Rectangle 4"/>
          <p:cNvSpPr/>
          <p:nvPr/>
        </p:nvSpPr>
        <p:spPr>
          <a:xfrm>
            <a:off x="5691911" y="1919689"/>
            <a:ext cx="3891990" cy="400110"/>
          </a:xfrm>
          <a:prstGeom prst="rect">
            <a:avLst/>
          </a:prstGeom>
        </p:spPr>
        <p:txBody>
          <a:bodyPr wrap="square">
            <a:spAutoFit/>
          </a:bodyPr>
          <a:lstStyle/>
          <a:p>
            <a:r>
              <a:rPr lang="en-GB" sz="2000" dirty="0" smtClean="0">
                <a:ln w="0"/>
                <a:solidFill>
                  <a:srgbClr val="FF0000"/>
                </a:solidFill>
                <a:effectLst>
                  <a:outerShdw blurRad="38100" dist="19050" dir="2700000" algn="tl" rotWithShape="0">
                    <a:schemeClr val="dk1">
                      <a:alpha val="40000"/>
                    </a:schemeClr>
                  </a:outerShdw>
                </a:effectLst>
              </a:rPr>
              <a:t>Multi-scale approaches do exist</a:t>
            </a:r>
            <a:endParaRPr lang="en-GB" sz="2000" dirty="0">
              <a:ln w="0"/>
              <a:solidFill>
                <a:srgbClr val="FF0000"/>
              </a:solidFill>
              <a:effectLst>
                <a:outerShdw blurRad="38100" dist="19050" dir="2700000" algn="tl" rotWithShape="0">
                  <a:schemeClr val="dk1">
                    <a:alpha val="40000"/>
                  </a:schemeClr>
                </a:outerShdw>
              </a:effectLst>
            </a:endParaRPr>
          </a:p>
        </p:txBody>
      </p:sp>
      <p:sp>
        <p:nvSpPr>
          <p:cNvPr id="6" name="Rectangle 5"/>
          <p:cNvSpPr/>
          <p:nvPr/>
        </p:nvSpPr>
        <p:spPr>
          <a:xfrm>
            <a:off x="4424000" y="2697199"/>
            <a:ext cx="5476233" cy="400110"/>
          </a:xfrm>
          <a:prstGeom prst="rect">
            <a:avLst/>
          </a:prstGeom>
        </p:spPr>
        <p:txBody>
          <a:bodyPr wrap="square">
            <a:spAutoFit/>
          </a:bodyPr>
          <a:lstStyle/>
          <a:p>
            <a:r>
              <a:rPr lang="en-GB" sz="2000" dirty="0" smtClean="0">
                <a:ln w="0"/>
                <a:solidFill>
                  <a:srgbClr val="FF0000"/>
                </a:solidFill>
                <a:effectLst>
                  <a:outerShdw blurRad="38100" dist="19050" dir="2700000" algn="tl" rotWithShape="0">
                    <a:schemeClr val="dk1">
                      <a:alpha val="40000"/>
                    </a:schemeClr>
                  </a:outerShdw>
                </a:effectLst>
              </a:rPr>
              <a:t>Phase transitions for example may be shifted</a:t>
            </a:r>
            <a:endParaRPr lang="en-GB" sz="200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19525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94785" y="1325563"/>
            <a:ext cx="8700865" cy="5519995"/>
          </a:xfrm>
        </p:spPr>
      </p:pic>
      <p:sp>
        <p:nvSpPr>
          <p:cNvPr id="2" name="Title 1"/>
          <p:cNvSpPr>
            <a:spLocks noGrp="1"/>
          </p:cNvSpPr>
          <p:nvPr>
            <p:ph type="title"/>
          </p:nvPr>
        </p:nvSpPr>
        <p:spPr>
          <a:xfrm>
            <a:off x="98854" y="0"/>
            <a:ext cx="11986053" cy="1325563"/>
          </a:xfrm>
        </p:spPr>
        <p:txBody>
          <a:bodyPr/>
          <a:lstStyle/>
          <a:p>
            <a:r>
              <a:rPr lang="en-GB" b="1" dirty="0" smtClean="0">
                <a:solidFill>
                  <a:srgbClr val="0070C0"/>
                </a:solidFill>
              </a:rPr>
              <a:t>Periodic Boundary Conditions </a:t>
            </a:r>
            <a:br>
              <a:rPr lang="en-GB" b="1" dirty="0" smtClean="0">
                <a:solidFill>
                  <a:srgbClr val="0070C0"/>
                </a:solidFill>
              </a:rPr>
            </a:br>
            <a:r>
              <a:rPr lang="en-GB" sz="4000" b="1" dirty="0" smtClean="0">
                <a:solidFill>
                  <a:srgbClr val="0070C0"/>
                </a:solidFill>
              </a:rPr>
              <a:t>(</a:t>
            </a:r>
            <a:r>
              <a:rPr lang="en-GB" sz="4000" b="1" dirty="0" smtClean="0">
                <a:solidFill>
                  <a:srgbClr val="FF0000"/>
                </a:solidFill>
              </a:rPr>
              <a:t>we can’t simulate a whole macroscopic system</a:t>
            </a:r>
            <a:r>
              <a:rPr lang="en-GB" sz="4000" b="1" dirty="0" smtClean="0">
                <a:solidFill>
                  <a:srgbClr val="0070C0"/>
                </a:solidFill>
              </a:rPr>
              <a:t>)</a:t>
            </a:r>
            <a:endParaRPr lang="en-GB" sz="4000" b="1" dirty="0">
              <a:solidFill>
                <a:srgbClr val="0070C0"/>
              </a:solidFill>
            </a:endParaRPr>
          </a:p>
        </p:txBody>
      </p:sp>
    </p:spTree>
    <p:extLst>
      <p:ext uri="{BB962C8B-B14F-4D97-AF65-F5344CB8AC3E}">
        <p14:creationId xmlns:p14="http://schemas.microsoft.com/office/powerpoint/2010/main" val="3475430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462" y="-334298"/>
            <a:ext cx="10515600" cy="1325563"/>
          </a:xfrm>
        </p:spPr>
        <p:txBody>
          <a:bodyPr/>
          <a:lstStyle/>
          <a:p>
            <a:r>
              <a:rPr lang="en-GB" b="1" dirty="0" smtClean="0">
                <a:solidFill>
                  <a:srgbClr val="0070C0"/>
                </a:solidFill>
              </a:rPr>
              <a:t>Cut-offs and minimum image convention</a:t>
            </a:r>
            <a:endParaRPr lang="en-GB" b="1"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03670" y="766926"/>
            <a:ext cx="9339115" cy="5523457"/>
          </a:xfrm>
        </p:spPr>
      </p:pic>
      <p:sp>
        <p:nvSpPr>
          <p:cNvPr id="3" name="Rectangle 2"/>
          <p:cNvSpPr/>
          <p:nvPr/>
        </p:nvSpPr>
        <p:spPr>
          <a:xfrm>
            <a:off x="854462" y="6211669"/>
            <a:ext cx="10783017" cy="646331"/>
          </a:xfrm>
          <a:prstGeom prst="rect">
            <a:avLst/>
          </a:prstGeom>
        </p:spPr>
        <p:txBody>
          <a:bodyPr wrap="square">
            <a:spAutoFit/>
          </a:bodyPr>
          <a:lstStyle/>
          <a:p>
            <a:r>
              <a:rPr lang="en-GB" b="1" dirty="0" smtClean="0">
                <a:solidFill>
                  <a:srgbClr val="FF0000"/>
                </a:solidFill>
              </a:rPr>
              <a:t>You also need to be aware of neighbour lists, which keep track of which atoms are within a given radial distance of one another, meaning only a sub-set of distances need to be calculated each step</a:t>
            </a:r>
            <a:endParaRPr lang="en-GB" b="1" dirty="0">
              <a:solidFill>
                <a:srgbClr val="FF0000"/>
              </a:solidFill>
            </a:endParaRPr>
          </a:p>
        </p:txBody>
      </p:sp>
    </p:spTree>
    <p:extLst>
      <p:ext uri="{BB962C8B-B14F-4D97-AF65-F5344CB8AC3E}">
        <p14:creationId xmlns:p14="http://schemas.microsoft.com/office/powerpoint/2010/main" val="3075431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77" y="43392"/>
            <a:ext cx="10515600" cy="1325563"/>
          </a:xfrm>
        </p:spPr>
        <p:txBody>
          <a:bodyPr/>
          <a:lstStyle/>
          <a:p>
            <a:r>
              <a:rPr lang="en-GB" b="1" dirty="0" smtClean="0">
                <a:solidFill>
                  <a:srgbClr val="0070C0"/>
                </a:solidFill>
              </a:rPr>
              <a:t>What can we measure?</a:t>
            </a:r>
            <a:endParaRPr lang="en-GB" b="1" dirty="0">
              <a:solidFill>
                <a:srgbClr val="0070C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2368" y="1179689"/>
            <a:ext cx="10458244" cy="5441229"/>
          </a:xfrm>
        </p:spPr>
      </p:pic>
      <p:sp>
        <p:nvSpPr>
          <p:cNvPr id="5" name="Rectangle 4"/>
          <p:cNvSpPr/>
          <p:nvPr/>
        </p:nvSpPr>
        <p:spPr>
          <a:xfrm>
            <a:off x="1292905" y="1368955"/>
            <a:ext cx="3229667" cy="707886"/>
          </a:xfrm>
          <a:prstGeom prst="rect">
            <a:avLst/>
          </a:prstGeom>
        </p:spPr>
        <p:txBody>
          <a:bodyPr wrap="square">
            <a:spAutoFit/>
          </a:bodyPr>
          <a:lstStyle/>
          <a:p>
            <a:r>
              <a:rPr lang="en-GB" sz="2000" b="1" dirty="0" smtClean="0">
                <a:ln w="22225">
                  <a:solidFill>
                    <a:schemeClr val="accent2"/>
                  </a:solidFill>
                  <a:prstDash val="solid"/>
                </a:ln>
                <a:solidFill>
                  <a:schemeClr val="accent2">
                    <a:lumMod val="40000"/>
                    <a:lumOff val="60000"/>
                  </a:schemeClr>
                </a:solidFill>
              </a:rPr>
              <a:t>Energy and entropy changes as a function of T etc.</a:t>
            </a:r>
            <a:endParaRPr lang="en-GB" sz="2000" b="1" dirty="0">
              <a:ln w="22225">
                <a:solidFill>
                  <a:schemeClr val="accent2"/>
                </a:solidFill>
                <a:prstDash val="solid"/>
              </a:ln>
              <a:solidFill>
                <a:schemeClr val="accent2">
                  <a:lumMod val="40000"/>
                  <a:lumOff val="60000"/>
                </a:schemeClr>
              </a:solidFill>
            </a:endParaRPr>
          </a:p>
        </p:txBody>
      </p:sp>
      <p:sp>
        <p:nvSpPr>
          <p:cNvPr id="6" name="Rectangle 5"/>
          <p:cNvSpPr/>
          <p:nvPr/>
        </p:nvSpPr>
        <p:spPr>
          <a:xfrm>
            <a:off x="4751924" y="1393495"/>
            <a:ext cx="3229667" cy="707886"/>
          </a:xfrm>
          <a:prstGeom prst="rect">
            <a:avLst/>
          </a:prstGeom>
        </p:spPr>
        <p:txBody>
          <a:bodyPr wrap="square">
            <a:spAutoFit/>
          </a:bodyPr>
          <a:lstStyle/>
          <a:p>
            <a:r>
              <a:rPr lang="en-GB" sz="2000" b="1" dirty="0" smtClean="0">
                <a:ln w="22225">
                  <a:solidFill>
                    <a:schemeClr val="accent2"/>
                  </a:solidFill>
                  <a:prstDash val="solid"/>
                </a:ln>
                <a:solidFill>
                  <a:schemeClr val="accent2">
                    <a:lumMod val="40000"/>
                    <a:lumOff val="60000"/>
                  </a:schemeClr>
                </a:solidFill>
              </a:rPr>
              <a:t>Atomic positons relative to each other and surfaces</a:t>
            </a:r>
            <a:endParaRPr lang="en-GB" sz="2000" b="1" dirty="0">
              <a:ln w="22225">
                <a:solidFill>
                  <a:schemeClr val="accent2"/>
                </a:solidFill>
                <a:prstDash val="solid"/>
              </a:ln>
              <a:solidFill>
                <a:schemeClr val="accent2">
                  <a:lumMod val="40000"/>
                  <a:lumOff val="60000"/>
                </a:schemeClr>
              </a:solidFill>
            </a:endParaRPr>
          </a:p>
        </p:txBody>
      </p:sp>
      <p:sp>
        <p:nvSpPr>
          <p:cNvPr id="7" name="Rectangle 6"/>
          <p:cNvSpPr/>
          <p:nvPr/>
        </p:nvSpPr>
        <p:spPr>
          <a:xfrm>
            <a:off x="8154143" y="1394227"/>
            <a:ext cx="3343986" cy="707886"/>
          </a:xfrm>
          <a:prstGeom prst="rect">
            <a:avLst/>
          </a:prstGeom>
        </p:spPr>
        <p:txBody>
          <a:bodyPr wrap="square">
            <a:spAutoFit/>
          </a:bodyPr>
          <a:lstStyle/>
          <a:p>
            <a:r>
              <a:rPr lang="en-GB" sz="2000" b="1" dirty="0" smtClean="0">
                <a:ln w="22225">
                  <a:solidFill>
                    <a:schemeClr val="accent2"/>
                  </a:solidFill>
                  <a:prstDash val="solid"/>
                </a:ln>
                <a:solidFill>
                  <a:schemeClr val="accent2">
                    <a:lumMod val="40000"/>
                    <a:lumOff val="60000"/>
                  </a:schemeClr>
                </a:solidFill>
              </a:rPr>
              <a:t>Individual or collective motions of atoms</a:t>
            </a:r>
            <a:endParaRPr lang="en-GB" sz="2000" b="1" dirty="0">
              <a:ln w="22225">
                <a:solidFill>
                  <a:schemeClr val="accent2"/>
                </a:solidFill>
                <a:prstDash val="solid"/>
              </a:ln>
              <a:solidFill>
                <a:schemeClr val="accent2">
                  <a:lumMod val="40000"/>
                  <a:lumOff val="60000"/>
                </a:schemeClr>
              </a:solidFill>
            </a:endParaRPr>
          </a:p>
        </p:txBody>
      </p:sp>
      <p:sp>
        <p:nvSpPr>
          <p:cNvPr id="8" name="Rectangle 7"/>
          <p:cNvSpPr/>
          <p:nvPr/>
        </p:nvSpPr>
        <p:spPr>
          <a:xfrm>
            <a:off x="7932741" y="5913032"/>
            <a:ext cx="3786790" cy="707886"/>
          </a:xfrm>
          <a:prstGeom prst="rect">
            <a:avLst/>
          </a:prstGeom>
        </p:spPr>
        <p:txBody>
          <a:bodyPr wrap="square">
            <a:spAutoFit/>
          </a:bodyPr>
          <a:lstStyle/>
          <a:p>
            <a:r>
              <a:rPr lang="en-GB" sz="2000" b="1" dirty="0" smtClean="0">
                <a:ln w="22225">
                  <a:solidFill>
                    <a:schemeClr val="accent2"/>
                  </a:solidFill>
                  <a:prstDash val="solid"/>
                </a:ln>
                <a:solidFill>
                  <a:schemeClr val="accent2">
                    <a:lumMod val="40000"/>
                    <a:lumOff val="60000"/>
                  </a:schemeClr>
                </a:solidFill>
              </a:rPr>
              <a:t>Average over time is the average over all possible configurations</a:t>
            </a:r>
            <a:endParaRPr lang="en-GB" sz="20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05338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0" y="24639"/>
            <a:ext cx="6815987" cy="1325563"/>
          </a:xfrm>
        </p:spPr>
        <p:txBody>
          <a:bodyPr/>
          <a:lstStyle/>
          <a:p>
            <a:r>
              <a:rPr lang="en-GB" b="1" dirty="0" smtClean="0">
                <a:solidFill>
                  <a:srgbClr val="0070C0"/>
                </a:solidFill>
              </a:rPr>
              <a:t>What would I like you to take away from today?</a:t>
            </a:r>
            <a:endParaRPr lang="en-GB" b="1" dirty="0">
              <a:solidFill>
                <a:srgbClr val="0070C0"/>
              </a:solidFill>
            </a:endParaRPr>
          </a:p>
        </p:txBody>
      </p:sp>
      <p:sp>
        <p:nvSpPr>
          <p:cNvPr id="3" name="Content Placeholder 2"/>
          <p:cNvSpPr>
            <a:spLocks noGrp="1"/>
          </p:cNvSpPr>
          <p:nvPr>
            <p:ph idx="1"/>
          </p:nvPr>
        </p:nvSpPr>
        <p:spPr>
          <a:xfrm>
            <a:off x="142131" y="1405243"/>
            <a:ext cx="6875127" cy="4351338"/>
          </a:xfrm>
        </p:spPr>
        <p:txBody>
          <a:bodyPr>
            <a:noAutofit/>
          </a:bodyPr>
          <a:lstStyle/>
          <a:p>
            <a:r>
              <a:rPr lang="en-GB" sz="3200" dirty="0" smtClean="0"/>
              <a:t>A basic understanding of the mathematical underpinnings of MD</a:t>
            </a:r>
          </a:p>
          <a:p>
            <a:pPr marL="0" indent="0">
              <a:buNone/>
            </a:pPr>
            <a:endParaRPr lang="en-GB" sz="3200" dirty="0" smtClean="0"/>
          </a:p>
          <a:p>
            <a:r>
              <a:rPr lang="en-GB" sz="3200" dirty="0" smtClean="0"/>
              <a:t>Sign posting to the array of software that is available for both setting up and analysing MD</a:t>
            </a:r>
          </a:p>
          <a:p>
            <a:endParaRPr lang="en-GB" sz="3200" dirty="0" smtClean="0"/>
          </a:p>
          <a:p>
            <a:r>
              <a:rPr lang="en-GB" sz="3200" dirty="0" smtClean="0"/>
              <a:t>A convincing argument about how and why MD and Neutron scattering can and should be used to extract more information from one another</a:t>
            </a:r>
          </a:p>
          <a:p>
            <a:endParaRPr lang="en-GB" sz="3200" dirty="0"/>
          </a:p>
          <a:p>
            <a:endParaRPr lang="en-GB" sz="3200" dirty="0" smtClean="0"/>
          </a:p>
          <a:p>
            <a:endParaRPr lang="en-GB" sz="3200" dirty="0"/>
          </a:p>
          <a:p>
            <a:endParaRPr lang="en-GB" sz="3200" dirty="0" smtClean="0"/>
          </a:p>
          <a:p>
            <a:endParaRPr lang="en-GB" sz="3200" dirty="0"/>
          </a:p>
          <a:p>
            <a:pPr marL="0" indent="0">
              <a:buNone/>
            </a:pPr>
            <a:endParaRPr lang="en-GB" sz="3200" dirty="0" smtClean="0"/>
          </a:p>
        </p:txBody>
      </p:sp>
      <p:pic>
        <p:nvPicPr>
          <p:cNvPr id="9"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47158" b="43363"/>
          <a:stretch/>
        </p:blipFill>
        <p:spPr>
          <a:xfrm>
            <a:off x="8013805" y="278999"/>
            <a:ext cx="3306669" cy="20633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4232" y="4595388"/>
            <a:ext cx="3528658" cy="2322386"/>
          </a:xfrm>
          <a:prstGeom prst="rect">
            <a:avLst/>
          </a:prstGeom>
        </p:spPr>
      </p:pic>
      <p:pic>
        <p:nvPicPr>
          <p:cNvPr id="10"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6329" y="2613653"/>
            <a:ext cx="3524145" cy="2039721"/>
          </a:xfrm>
          <a:prstGeom prst="rect">
            <a:avLst/>
          </a:prstGeom>
        </p:spPr>
      </p:pic>
    </p:spTree>
    <p:extLst>
      <p:ext uri="{BB962C8B-B14F-4D97-AF65-F5344CB8AC3E}">
        <p14:creationId xmlns:p14="http://schemas.microsoft.com/office/powerpoint/2010/main" val="1490048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911" y="-52564"/>
            <a:ext cx="10515600" cy="1325563"/>
          </a:xfrm>
        </p:spPr>
        <p:txBody>
          <a:bodyPr/>
          <a:lstStyle/>
          <a:p>
            <a:r>
              <a:rPr lang="en-GB" b="1" dirty="0" smtClean="0">
                <a:solidFill>
                  <a:srgbClr val="0070C0"/>
                </a:solidFill>
              </a:rPr>
              <a:t>Equilibration (</a:t>
            </a:r>
            <a:r>
              <a:rPr lang="en-GB" b="1" dirty="0" smtClean="0">
                <a:solidFill>
                  <a:srgbClr val="FF0000"/>
                </a:solidFill>
              </a:rPr>
              <a:t>when are we ready to analyse?</a:t>
            </a:r>
            <a:r>
              <a:rPr lang="en-GB" b="1" dirty="0" smtClean="0">
                <a:solidFill>
                  <a:srgbClr val="0070C0"/>
                </a:solidFill>
              </a:rPr>
              <a:t>)</a:t>
            </a:r>
            <a:endParaRPr lang="en-GB" b="1"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7910" y="982133"/>
            <a:ext cx="9215845" cy="5825067"/>
          </a:xfrm>
        </p:spPr>
      </p:pic>
      <p:sp>
        <p:nvSpPr>
          <p:cNvPr id="5" name="Rectangle 4"/>
          <p:cNvSpPr/>
          <p:nvPr/>
        </p:nvSpPr>
        <p:spPr>
          <a:xfrm>
            <a:off x="3324356" y="1818741"/>
            <a:ext cx="5246291" cy="707886"/>
          </a:xfrm>
          <a:prstGeom prst="rect">
            <a:avLst/>
          </a:prstGeom>
        </p:spPr>
        <p:txBody>
          <a:bodyPr wrap="square">
            <a:spAutoFit/>
          </a:bodyPr>
          <a:lstStyle/>
          <a:p>
            <a:r>
              <a:rPr lang="en-GB" sz="2000" dirty="0" smtClean="0">
                <a:ln w="0"/>
                <a:solidFill>
                  <a:srgbClr val="FF0000"/>
                </a:solidFill>
                <a:effectLst>
                  <a:outerShdw blurRad="38100" dist="19050" dir="2700000" algn="tl" rotWithShape="0">
                    <a:schemeClr val="dk1">
                      <a:alpha val="40000"/>
                    </a:schemeClr>
                  </a:outerShdw>
                </a:effectLst>
              </a:rPr>
              <a:t>Has the running average plateaued? </a:t>
            </a:r>
          </a:p>
          <a:p>
            <a:r>
              <a:rPr lang="en-GB" sz="2000" dirty="0" smtClean="0">
                <a:ln w="0"/>
                <a:solidFill>
                  <a:srgbClr val="FF0000"/>
                </a:solidFill>
                <a:effectLst>
                  <a:outerShdw blurRad="38100" dist="19050" dir="2700000" algn="tl" rotWithShape="0">
                    <a:schemeClr val="dk1">
                      <a:alpha val="40000"/>
                    </a:schemeClr>
                  </a:outerShdw>
                </a:effectLst>
              </a:rPr>
              <a:t>Is the typical variation consistent with time?</a:t>
            </a:r>
            <a:endParaRPr lang="en-GB" sz="200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28139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723" y="-212536"/>
            <a:ext cx="10515600" cy="1325563"/>
          </a:xfrm>
        </p:spPr>
        <p:txBody>
          <a:bodyPr/>
          <a:lstStyle/>
          <a:p>
            <a:r>
              <a:rPr lang="en-GB" b="1" dirty="0" smtClean="0">
                <a:solidFill>
                  <a:srgbClr val="0070C0"/>
                </a:solidFill>
              </a:rPr>
              <a:t>Thermodynamic quantities</a:t>
            </a:r>
            <a:endParaRPr lang="en-GB" b="1" dirty="0">
              <a:solidFill>
                <a:srgbClr val="0070C0"/>
              </a:solidFill>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2749" y="835836"/>
            <a:ext cx="9938574" cy="5633999"/>
          </a:xfrm>
        </p:spPr>
      </p:pic>
      <p:sp>
        <p:nvSpPr>
          <p:cNvPr id="4" name="Rectangle 3"/>
          <p:cNvSpPr/>
          <p:nvPr/>
        </p:nvSpPr>
        <p:spPr>
          <a:xfrm>
            <a:off x="6901605" y="0"/>
            <a:ext cx="4712478" cy="954107"/>
          </a:xfrm>
          <a:prstGeom prst="rect">
            <a:avLst/>
          </a:prstGeom>
        </p:spPr>
        <p:txBody>
          <a:bodyPr wrap="square">
            <a:spAutoFit/>
          </a:bodyPr>
          <a:lstStyle/>
          <a:p>
            <a:r>
              <a:rPr lang="en-GB" sz="2800" dirty="0" smtClean="0">
                <a:ln w="0"/>
                <a:solidFill>
                  <a:srgbClr val="FF0000"/>
                </a:solidFill>
                <a:effectLst>
                  <a:outerShdw blurRad="38100" dist="19050" dir="2700000" algn="tl" rotWithShape="0">
                    <a:schemeClr val="dk1">
                      <a:alpha val="40000"/>
                    </a:schemeClr>
                  </a:outerShdw>
                </a:effectLst>
              </a:rPr>
              <a:t>These can be useful quantities to assess equilibration</a:t>
            </a:r>
            <a:endParaRPr lang="en-GB" sz="2800" dirty="0">
              <a:ln w="0"/>
              <a:solidFill>
                <a:srgbClr val="FF0000"/>
              </a:solidFill>
              <a:effectLst>
                <a:outerShdw blurRad="38100" dist="19050" dir="2700000" algn="tl" rotWithShape="0">
                  <a:schemeClr val="dk1">
                    <a:alpha val="40000"/>
                  </a:schemeClr>
                </a:outerShdw>
              </a:effectLst>
            </a:endParaRPr>
          </a:p>
        </p:txBody>
      </p:sp>
      <p:sp>
        <p:nvSpPr>
          <p:cNvPr id="5" name="Rectangle 4"/>
          <p:cNvSpPr/>
          <p:nvPr/>
        </p:nvSpPr>
        <p:spPr>
          <a:xfrm>
            <a:off x="610812" y="6257288"/>
            <a:ext cx="11581188" cy="400110"/>
          </a:xfrm>
          <a:prstGeom prst="rect">
            <a:avLst/>
          </a:prstGeom>
        </p:spPr>
        <p:txBody>
          <a:bodyPr wrap="square">
            <a:spAutoFit/>
          </a:bodyPr>
          <a:lstStyle/>
          <a:p>
            <a:r>
              <a:rPr lang="en-GB" sz="2000" dirty="0" smtClean="0">
                <a:ln w="0"/>
                <a:solidFill>
                  <a:srgbClr val="FF0000"/>
                </a:solidFill>
                <a:effectLst>
                  <a:outerShdw blurRad="38100" dist="19050" dir="2700000" algn="tl" rotWithShape="0">
                    <a:schemeClr val="dk1">
                      <a:alpha val="40000"/>
                    </a:schemeClr>
                  </a:outerShdw>
                </a:effectLst>
              </a:rPr>
              <a:t>Also very sensitive to phase changes of various orders (including dynamical transitions e.g. Rotor phase)</a:t>
            </a:r>
            <a:endParaRPr lang="en-GB" sz="200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28989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8680" y="911427"/>
            <a:ext cx="9613162" cy="5946573"/>
          </a:xfrm>
        </p:spPr>
      </p:pic>
      <p:sp>
        <p:nvSpPr>
          <p:cNvPr id="2" name="Title 1"/>
          <p:cNvSpPr>
            <a:spLocks noGrp="1"/>
          </p:cNvSpPr>
          <p:nvPr>
            <p:ph type="title"/>
          </p:nvPr>
        </p:nvSpPr>
        <p:spPr>
          <a:xfrm>
            <a:off x="809978" y="-90311"/>
            <a:ext cx="10515600" cy="1325563"/>
          </a:xfrm>
        </p:spPr>
        <p:txBody>
          <a:bodyPr/>
          <a:lstStyle/>
          <a:p>
            <a:r>
              <a:rPr lang="en-GB" b="1" dirty="0" smtClean="0">
                <a:solidFill>
                  <a:srgbClr val="0070C0"/>
                </a:solidFill>
              </a:rPr>
              <a:t>Fluctuations</a:t>
            </a:r>
            <a:endParaRPr lang="en-GB" b="1" dirty="0">
              <a:solidFill>
                <a:srgbClr val="0070C0"/>
              </a:solidFill>
            </a:endParaRPr>
          </a:p>
        </p:txBody>
      </p:sp>
    </p:spTree>
    <p:extLst>
      <p:ext uri="{BB962C8B-B14F-4D97-AF65-F5344CB8AC3E}">
        <p14:creationId xmlns:p14="http://schemas.microsoft.com/office/powerpoint/2010/main" val="4264582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044" y="-152400"/>
            <a:ext cx="10515600" cy="1325563"/>
          </a:xfrm>
        </p:spPr>
        <p:txBody>
          <a:bodyPr/>
          <a:lstStyle/>
          <a:p>
            <a:r>
              <a:rPr lang="en-GB" b="1" dirty="0" smtClean="0">
                <a:solidFill>
                  <a:srgbClr val="0070C0"/>
                </a:solidFill>
              </a:rPr>
              <a:t>Radial Distribution Function</a:t>
            </a:r>
            <a:endParaRPr lang="en-GB" b="1"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0318" y="987777"/>
            <a:ext cx="9987070" cy="5766556"/>
          </a:xfrm>
        </p:spPr>
      </p:pic>
      <p:sp>
        <p:nvSpPr>
          <p:cNvPr id="3" name="Rectangle 2"/>
          <p:cNvSpPr/>
          <p:nvPr/>
        </p:nvSpPr>
        <p:spPr>
          <a:xfrm>
            <a:off x="1309430" y="4198275"/>
            <a:ext cx="2847383" cy="646331"/>
          </a:xfrm>
          <a:prstGeom prst="rect">
            <a:avLst/>
          </a:prstGeom>
        </p:spPr>
        <p:txBody>
          <a:bodyPr wrap="square">
            <a:spAutoFit/>
          </a:bodyPr>
          <a:lstStyle/>
          <a:p>
            <a:r>
              <a:rPr lang="en-GB" dirty="0" smtClean="0">
                <a:solidFill>
                  <a:srgbClr val="FF0000"/>
                </a:solidFill>
              </a:rPr>
              <a:t>In practice this is counted within given shells</a:t>
            </a:r>
            <a:endParaRPr lang="en-GB" dirty="0">
              <a:solidFill>
                <a:srgbClr val="FF0000"/>
              </a:solidFill>
            </a:endParaRPr>
          </a:p>
        </p:txBody>
      </p:sp>
    </p:spTree>
    <p:extLst>
      <p:ext uri="{BB962C8B-B14F-4D97-AF65-F5344CB8AC3E}">
        <p14:creationId xmlns:p14="http://schemas.microsoft.com/office/powerpoint/2010/main" val="1013191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34" y="-79487"/>
            <a:ext cx="10515600" cy="1325563"/>
          </a:xfrm>
        </p:spPr>
        <p:txBody>
          <a:bodyPr/>
          <a:lstStyle/>
          <a:p>
            <a:r>
              <a:rPr lang="en-GB" b="1" dirty="0" smtClean="0">
                <a:solidFill>
                  <a:srgbClr val="0070C0"/>
                </a:solidFill>
              </a:rPr>
              <a:t>Dynamics (Self-diffusion coefficient)</a:t>
            </a:r>
            <a:endParaRPr lang="en-GB" b="1"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4768" y="967767"/>
            <a:ext cx="9933132" cy="5808985"/>
          </a:xfrm>
        </p:spPr>
      </p:pic>
      <p:pic>
        <p:nvPicPr>
          <p:cNvPr id="3" name="Picture 2"/>
          <p:cNvPicPr>
            <a:picLocks noChangeAspect="1"/>
          </p:cNvPicPr>
          <p:nvPr/>
        </p:nvPicPr>
        <p:blipFill>
          <a:blip r:embed="rId3"/>
          <a:stretch>
            <a:fillRect/>
          </a:stretch>
        </p:blipFill>
        <p:spPr>
          <a:xfrm>
            <a:off x="4977301" y="5968419"/>
            <a:ext cx="5682049" cy="857330"/>
          </a:xfrm>
          <a:prstGeom prst="rect">
            <a:avLst/>
          </a:prstGeom>
        </p:spPr>
      </p:pic>
      <p:sp>
        <p:nvSpPr>
          <p:cNvPr id="5" name="Rounded Rectangle 4"/>
          <p:cNvSpPr/>
          <p:nvPr/>
        </p:nvSpPr>
        <p:spPr>
          <a:xfrm>
            <a:off x="5051778" y="5968419"/>
            <a:ext cx="5751689" cy="857330"/>
          </a:xfrm>
          <a:prstGeom prst="roundRect">
            <a:avLst/>
          </a:prstGeom>
          <a:solidFill>
            <a:srgbClr val="FFFF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8023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586"/>
            <a:ext cx="10515600" cy="1325563"/>
          </a:xfrm>
        </p:spPr>
        <p:txBody>
          <a:bodyPr/>
          <a:lstStyle/>
          <a:p>
            <a:r>
              <a:rPr lang="en-GB" b="1" dirty="0" smtClean="0">
                <a:solidFill>
                  <a:srgbClr val="0070C0"/>
                </a:solidFill>
              </a:rPr>
              <a:t>Correlation functions</a:t>
            </a:r>
            <a:endParaRPr lang="en-GB" b="1"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1163" y="959479"/>
            <a:ext cx="8712124" cy="4998354"/>
          </a:xfrm>
        </p:spPr>
      </p:pic>
      <p:sp>
        <p:nvSpPr>
          <p:cNvPr id="5" name="Rectangle 4"/>
          <p:cNvSpPr/>
          <p:nvPr/>
        </p:nvSpPr>
        <p:spPr>
          <a:xfrm>
            <a:off x="2149167" y="6150643"/>
            <a:ext cx="6610720" cy="461665"/>
          </a:xfrm>
          <a:prstGeom prst="rect">
            <a:avLst/>
          </a:prstGeom>
        </p:spPr>
        <p:txBody>
          <a:bodyPr wrap="none">
            <a:spAutoFit/>
          </a:bodyPr>
          <a:lstStyle/>
          <a:p>
            <a:r>
              <a:rPr lang="en-GB" sz="2400" dirty="0" smtClean="0">
                <a:solidFill>
                  <a:srgbClr val="FF0000"/>
                </a:solidFill>
              </a:rPr>
              <a:t>Some quantities may also involve cross-correlations</a:t>
            </a:r>
            <a:endParaRPr lang="en-GB" sz="2400" dirty="0"/>
          </a:p>
        </p:txBody>
      </p:sp>
    </p:spTree>
    <p:extLst>
      <p:ext uri="{BB962C8B-B14F-4D97-AF65-F5344CB8AC3E}">
        <p14:creationId xmlns:p14="http://schemas.microsoft.com/office/powerpoint/2010/main" val="2399151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111" y="-52564"/>
            <a:ext cx="10515600" cy="1325563"/>
          </a:xfrm>
        </p:spPr>
        <p:txBody>
          <a:bodyPr/>
          <a:lstStyle/>
          <a:p>
            <a:r>
              <a:rPr lang="en-GB" b="1" dirty="0" smtClean="0">
                <a:solidFill>
                  <a:srgbClr val="0070C0"/>
                </a:solidFill>
              </a:rPr>
              <a:t>Van Hove (</a:t>
            </a:r>
            <a:r>
              <a:rPr lang="en-GB" b="1" dirty="0" smtClean="0">
                <a:solidFill>
                  <a:srgbClr val="FF0000"/>
                </a:solidFill>
              </a:rPr>
              <a:t>link with Neutrons</a:t>
            </a:r>
            <a:r>
              <a:rPr lang="en-GB" b="1" dirty="0" smtClean="0">
                <a:solidFill>
                  <a:srgbClr val="0070C0"/>
                </a:solidFill>
              </a:rPr>
              <a:t>)</a:t>
            </a:r>
            <a:endParaRPr lang="en-GB" b="1" dirty="0">
              <a:solidFill>
                <a:srgbClr val="0070C0"/>
              </a:solidFill>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5262" y="783272"/>
            <a:ext cx="11437297" cy="6003950"/>
          </a:xfrm>
        </p:spPr>
      </p:pic>
      <p:sp>
        <p:nvSpPr>
          <p:cNvPr id="3" name="Rectangle 2"/>
          <p:cNvSpPr/>
          <p:nvPr/>
        </p:nvSpPr>
        <p:spPr>
          <a:xfrm>
            <a:off x="414277" y="4741974"/>
            <a:ext cx="11902104" cy="461665"/>
          </a:xfrm>
          <a:prstGeom prst="rect">
            <a:avLst/>
          </a:prstGeom>
        </p:spPr>
        <p:txBody>
          <a:bodyPr wrap="none">
            <a:spAutoFit/>
          </a:bodyPr>
          <a:lstStyle/>
          <a:p>
            <a:r>
              <a:rPr lang="en-GB" sz="2400" b="1" dirty="0" smtClean="0">
                <a:solidFill>
                  <a:srgbClr val="FF0000"/>
                </a:solidFill>
              </a:rPr>
              <a:t>Dynamic structure factor is the spatial and temporal Fourier Transform of the Van Hove Eqn.</a:t>
            </a:r>
            <a:endParaRPr lang="en-GB" sz="2400" b="1" dirty="0"/>
          </a:p>
        </p:txBody>
      </p:sp>
    </p:spTree>
    <p:extLst>
      <p:ext uri="{BB962C8B-B14F-4D97-AF65-F5344CB8AC3E}">
        <p14:creationId xmlns:p14="http://schemas.microsoft.com/office/powerpoint/2010/main" val="1402683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978" y="-233715"/>
            <a:ext cx="10515600" cy="1325563"/>
          </a:xfrm>
        </p:spPr>
        <p:txBody>
          <a:bodyPr/>
          <a:lstStyle/>
          <a:p>
            <a:r>
              <a:rPr lang="en-GB" b="1" dirty="0" smtClean="0">
                <a:solidFill>
                  <a:srgbClr val="0070C0"/>
                </a:solidFill>
              </a:rPr>
              <a:t>What MD package to use in practice?</a:t>
            </a:r>
            <a:endParaRPr lang="en-GB" b="1" dirty="0">
              <a:solidFill>
                <a:srgbClr val="0070C0"/>
              </a:solidFill>
            </a:endParaRPr>
          </a:p>
        </p:txBody>
      </p:sp>
      <p:sp>
        <p:nvSpPr>
          <p:cNvPr id="3" name="Content Placeholder 2"/>
          <p:cNvSpPr>
            <a:spLocks noGrp="1"/>
          </p:cNvSpPr>
          <p:nvPr>
            <p:ph idx="1"/>
          </p:nvPr>
        </p:nvSpPr>
        <p:spPr>
          <a:xfrm>
            <a:off x="67734" y="814548"/>
            <a:ext cx="12163778" cy="4351338"/>
          </a:xfrm>
        </p:spPr>
        <p:txBody>
          <a:bodyPr/>
          <a:lstStyle/>
          <a:p>
            <a:r>
              <a:rPr lang="en-GB" dirty="0" smtClean="0"/>
              <a:t>Many flavours of MD (</a:t>
            </a:r>
            <a:r>
              <a:rPr lang="en-GB" dirty="0" smtClean="0">
                <a:solidFill>
                  <a:srgbClr val="FF0000"/>
                </a:solidFill>
              </a:rPr>
              <a:t>DL POLY</a:t>
            </a:r>
            <a:r>
              <a:rPr lang="en-GB" dirty="0" smtClean="0"/>
              <a:t>, </a:t>
            </a:r>
            <a:r>
              <a:rPr lang="en-GB" dirty="0" smtClean="0">
                <a:solidFill>
                  <a:srgbClr val="FF0000"/>
                </a:solidFill>
              </a:rPr>
              <a:t>GROMACS</a:t>
            </a:r>
            <a:r>
              <a:rPr lang="en-GB" dirty="0" smtClean="0"/>
              <a:t>, </a:t>
            </a:r>
            <a:r>
              <a:rPr lang="en-GB" dirty="0" smtClean="0">
                <a:solidFill>
                  <a:srgbClr val="FF0000"/>
                </a:solidFill>
              </a:rPr>
              <a:t>LAMMPS</a:t>
            </a:r>
            <a:r>
              <a:rPr lang="en-GB" dirty="0" smtClean="0"/>
              <a:t>, Not to mention </a:t>
            </a:r>
            <a:r>
              <a:rPr lang="en-GB" dirty="0" smtClean="0">
                <a:solidFill>
                  <a:srgbClr val="FF0000"/>
                </a:solidFill>
              </a:rPr>
              <a:t>AB INITIO MD</a:t>
            </a:r>
            <a:r>
              <a:rPr lang="en-GB" dirty="0" smtClean="0"/>
              <a:t> which also produces trajectories)</a:t>
            </a:r>
          </a:p>
          <a:p>
            <a:r>
              <a:rPr lang="en-GB" dirty="0" smtClean="0"/>
              <a:t>Your choice will depend on your use (</a:t>
            </a:r>
            <a:r>
              <a:rPr lang="en-GB" dirty="0" err="1" smtClean="0">
                <a:solidFill>
                  <a:srgbClr val="00B050"/>
                </a:solidFill>
              </a:rPr>
              <a:t>Gromacs</a:t>
            </a:r>
            <a:r>
              <a:rPr lang="en-GB" dirty="0" smtClean="0">
                <a:solidFill>
                  <a:srgbClr val="00B050"/>
                </a:solidFill>
              </a:rPr>
              <a:t>: Fast and therefore good for large systems, but poor flexibility</a:t>
            </a:r>
            <a:r>
              <a:rPr lang="en-GB" dirty="0" smtClean="0"/>
              <a:t>, </a:t>
            </a:r>
            <a:r>
              <a:rPr lang="en-GB" dirty="0" smtClean="0">
                <a:solidFill>
                  <a:srgbClr val="00B0F0"/>
                </a:solidFill>
              </a:rPr>
              <a:t>LAMMPS very flexible but slower; </a:t>
            </a:r>
            <a:r>
              <a:rPr lang="en-GB" dirty="0">
                <a:solidFill>
                  <a:srgbClr val="00B0F0"/>
                </a:solidFill>
              </a:rPr>
              <a:t>g</a:t>
            </a:r>
            <a:r>
              <a:rPr lang="en-GB" dirty="0" smtClean="0">
                <a:solidFill>
                  <a:srgbClr val="00B0F0"/>
                </a:solidFill>
              </a:rPr>
              <a:t>ood for complex geometries</a:t>
            </a:r>
            <a:r>
              <a:rPr lang="en-GB" dirty="0" smtClean="0"/>
              <a:t>).</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93710"/>
            <a:ext cx="4560711" cy="386429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126" t="9467" r="24951" b="20802"/>
          <a:stretch/>
        </p:blipFill>
        <p:spPr>
          <a:xfrm>
            <a:off x="4555067" y="3010642"/>
            <a:ext cx="4820357" cy="3826933"/>
          </a:xfrm>
          <a:prstGeom prst="rect">
            <a:avLst/>
          </a:prstGeom>
        </p:spPr>
      </p:pic>
    </p:spTree>
    <p:extLst>
      <p:ext uri="{BB962C8B-B14F-4D97-AF65-F5344CB8AC3E}">
        <p14:creationId xmlns:p14="http://schemas.microsoft.com/office/powerpoint/2010/main" val="240910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889" y="-165452"/>
            <a:ext cx="10515600" cy="1325563"/>
          </a:xfrm>
        </p:spPr>
        <p:txBody>
          <a:bodyPr/>
          <a:lstStyle/>
          <a:p>
            <a:r>
              <a:rPr lang="en-GB" b="1" dirty="0" smtClean="0">
                <a:solidFill>
                  <a:srgbClr val="0070C0"/>
                </a:solidFill>
              </a:rPr>
              <a:t>Setting up your simulation</a:t>
            </a:r>
            <a:endParaRPr lang="en-GB" b="1" dirty="0">
              <a:solidFill>
                <a:srgbClr val="0070C0"/>
              </a:solidFill>
            </a:endParaRPr>
          </a:p>
        </p:txBody>
      </p:sp>
      <p:sp>
        <p:nvSpPr>
          <p:cNvPr id="3" name="Content Placeholder 2"/>
          <p:cNvSpPr>
            <a:spLocks noGrp="1"/>
          </p:cNvSpPr>
          <p:nvPr>
            <p:ph idx="1"/>
          </p:nvPr>
        </p:nvSpPr>
        <p:spPr>
          <a:xfrm>
            <a:off x="0" y="764317"/>
            <a:ext cx="12079665" cy="4351338"/>
          </a:xfrm>
        </p:spPr>
        <p:txBody>
          <a:bodyPr>
            <a:normAutofit/>
          </a:bodyPr>
          <a:lstStyle/>
          <a:p>
            <a:r>
              <a:rPr lang="en-GB" sz="2400" dirty="0" smtClean="0"/>
              <a:t>Setting up the configuration for an MD simulation is often the most challenging aspect (</a:t>
            </a:r>
            <a:r>
              <a:rPr lang="en-GB" sz="2400" dirty="0" smtClean="0">
                <a:solidFill>
                  <a:srgbClr val="FF0000"/>
                </a:solidFill>
              </a:rPr>
              <a:t>especially if a solid/porous material is involved; relaxation of structure</a:t>
            </a:r>
            <a:r>
              <a:rPr lang="en-GB" sz="2400" dirty="0" smtClean="0"/>
              <a:t>)</a:t>
            </a:r>
          </a:p>
          <a:p>
            <a:r>
              <a:rPr lang="en-GB" sz="2400" dirty="0" smtClean="0"/>
              <a:t>TOPOTOOLS (</a:t>
            </a:r>
            <a:r>
              <a:rPr lang="en-GB" sz="2400" dirty="0" smtClean="0">
                <a:solidFill>
                  <a:srgbClr val="FF0000"/>
                </a:solidFill>
              </a:rPr>
              <a:t>VMD</a:t>
            </a:r>
            <a:r>
              <a:rPr lang="en-GB" sz="2400" dirty="0" smtClean="0"/>
              <a:t>), Materials Studio (</a:t>
            </a:r>
            <a:r>
              <a:rPr lang="en-GB" sz="2400" dirty="0" smtClean="0">
                <a:solidFill>
                  <a:srgbClr val="FF0000"/>
                </a:solidFill>
              </a:rPr>
              <a:t>requires a licence</a:t>
            </a:r>
            <a:r>
              <a:rPr lang="en-GB" sz="2400" dirty="0" smtClean="0"/>
              <a:t>)</a:t>
            </a:r>
            <a:endParaRPr lang="en-GB"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4525"/>
            <a:ext cx="8788400" cy="4943475"/>
          </a:xfrm>
          <a:prstGeom prst="rect">
            <a:avLst/>
          </a:prstGeom>
        </p:spPr>
      </p:pic>
      <p:sp>
        <p:nvSpPr>
          <p:cNvPr id="5" name="Rectangle 4"/>
          <p:cNvSpPr/>
          <p:nvPr/>
        </p:nvSpPr>
        <p:spPr>
          <a:xfrm>
            <a:off x="8788400" y="4159438"/>
            <a:ext cx="3533422" cy="1569660"/>
          </a:xfrm>
          <a:prstGeom prst="rect">
            <a:avLst/>
          </a:prstGeom>
        </p:spPr>
        <p:txBody>
          <a:bodyPr wrap="square">
            <a:spAutoFit/>
          </a:bodyPr>
          <a:lstStyle/>
          <a:p>
            <a:pPr marL="285750" indent="-285750">
              <a:buFont typeface="Arial" panose="020B0604020202020204" pitchFamily="34" charset="0"/>
              <a:buChar char="•"/>
            </a:pPr>
            <a:r>
              <a:rPr lang="en-GB" sz="2400" dirty="0" smtClean="0">
                <a:solidFill>
                  <a:srgbClr val="FF0000"/>
                </a:solidFill>
              </a:rPr>
              <a:t>Set up the geometry</a:t>
            </a:r>
          </a:p>
          <a:p>
            <a:pPr marL="285750" indent="-285750">
              <a:buFont typeface="Arial" panose="020B0604020202020204" pitchFamily="34" charset="0"/>
              <a:buChar char="•"/>
            </a:pPr>
            <a:r>
              <a:rPr lang="en-GB" sz="2400" dirty="0" smtClean="0">
                <a:solidFill>
                  <a:srgbClr val="FF0000"/>
                </a:solidFill>
              </a:rPr>
              <a:t>Set up the force-field</a:t>
            </a:r>
          </a:p>
          <a:p>
            <a:pPr marL="285750" indent="-285750">
              <a:buFont typeface="Arial" panose="020B0604020202020204" pitchFamily="34" charset="0"/>
              <a:buChar char="•"/>
            </a:pPr>
            <a:r>
              <a:rPr lang="en-GB" sz="2400" dirty="0" smtClean="0">
                <a:solidFill>
                  <a:srgbClr val="FF0000"/>
                </a:solidFill>
              </a:rPr>
              <a:t>Analyse results from the trajectory</a:t>
            </a:r>
            <a:endParaRPr lang="en-GB" sz="2400" dirty="0">
              <a:solidFill>
                <a:srgbClr val="FF0000"/>
              </a:solidFill>
            </a:endParaRPr>
          </a:p>
        </p:txBody>
      </p:sp>
      <p:sp>
        <p:nvSpPr>
          <p:cNvPr id="6" name="Rectangle 5"/>
          <p:cNvSpPr/>
          <p:nvPr/>
        </p:nvSpPr>
        <p:spPr>
          <a:xfrm>
            <a:off x="8788400" y="3590979"/>
            <a:ext cx="3353354" cy="461665"/>
          </a:xfrm>
          <a:prstGeom prst="rect">
            <a:avLst/>
          </a:prstGeom>
        </p:spPr>
        <p:txBody>
          <a:bodyPr wrap="none">
            <a:spAutoFit/>
          </a:bodyPr>
          <a:lstStyle/>
          <a:p>
            <a:r>
              <a:rPr lang="en-GB" sz="2400" dirty="0" smtClean="0">
                <a:solidFill>
                  <a:schemeClr val="accent1"/>
                </a:solidFill>
              </a:rPr>
              <a:t>What can these tools do?</a:t>
            </a:r>
            <a:endParaRPr lang="en-GB" sz="2400" dirty="0">
              <a:solidFill>
                <a:schemeClr val="accent1"/>
              </a:solidFill>
            </a:endParaRPr>
          </a:p>
        </p:txBody>
      </p:sp>
    </p:spTree>
    <p:extLst>
      <p:ext uri="{BB962C8B-B14F-4D97-AF65-F5344CB8AC3E}">
        <p14:creationId xmlns:p14="http://schemas.microsoft.com/office/powerpoint/2010/main" val="933572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900" y="98219"/>
            <a:ext cx="10515600" cy="1325563"/>
          </a:xfrm>
        </p:spPr>
        <p:txBody>
          <a:bodyPr/>
          <a:lstStyle/>
          <a:p>
            <a:r>
              <a:rPr lang="en-GB" b="1" dirty="0" smtClean="0">
                <a:solidFill>
                  <a:srgbClr val="0070C0"/>
                </a:solidFill>
              </a:rPr>
              <a:t>Running on a cluster and parallelisation</a:t>
            </a:r>
            <a:endParaRPr lang="en-GB"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700" y="1565979"/>
            <a:ext cx="6226527" cy="4692900"/>
          </a:xfrm>
          <a:prstGeom prst="rect">
            <a:avLst/>
          </a:prstGeom>
        </p:spPr>
      </p:pic>
      <p:sp>
        <p:nvSpPr>
          <p:cNvPr id="3" name="Content Placeholder 2"/>
          <p:cNvSpPr>
            <a:spLocks noGrp="1"/>
          </p:cNvSpPr>
          <p:nvPr>
            <p:ph idx="1"/>
          </p:nvPr>
        </p:nvSpPr>
        <p:spPr>
          <a:xfrm>
            <a:off x="93134" y="1690688"/>
            <a:ext cx="6364111" cy="5546020"/>
          </a:xfrm>
        </p:spPr>
        <p:txBody>
          <a:bodyPr/>
          <a:lstStyle/>
          <a:p>
            <a:r>
              <a:rPr lang="en-GB" dirty="0" smtClean="0"/>
              <a:t>These calculations usually have to be run on a super computer cluster (</a:t>
            </a:r>
            <a:r>
              <a:rPr lang="en-GB" dirty="0" smtClean="0">
                <a:solidFill>
                  <a:srgbClr val="FF0000"/>
                </a:solidFill>
              </a:rPr>
              <a:t>ISIS provides use of the SCARF cluster to users</a:t>
            </a:r>
            <a:r>
              <a:rPr lang="en-GB" dirty="0" smtClean="0"/>
              <a:t>)</a:t>
            </a:r>
          </a:p>
          <a:p>
            <a:r>
              <a:rPr lang="en-GB" dirty="0" smtClean="0"/>
              <a:t>How many CPUs is efficient? After a certain point more CPUs is bad as the communication between CPUs is more expensive than the gain</a:t>
            </a:r>
          </a:p>
          <a:p>
            <a:r>
              <a:rPr lang="en-GB" dirty="0" smtClean="0"/>
              <a:t>The best method is to run short tests with different numbers of CPUs on your system</a:t>
            </a:r>
            <a:endParaRPr lang="en-GB" dirty="0"/>
          </a:p>
        </p:txBody>
      </p:sp>
    </p:spTree>
    <p:extLst>
      <p:ext uri="{BB962C8B-B14F-4D97-AF65-F5344CB8AC3E}">
        <p14:creationId xmlns:p14="http://schemas.microsoft.com/office/powerpoint/2010/main" val="130340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267" y="-28015"/>
            <a:ext cx="10515600" cy="1325563"/>
          </a:xfrm>
        </p:spPr>
        <p:txBody>
          <a:bodyPr/>
          <a:lstStyle/>
          <a:p>
            <a:r>
              <a:rPr lang="en-GB" b="1" dirty="0" smtClean="0">
                <a:solidFill>
                  <a:srgbClr val="0070C0"/>
                </a:solidFill>
              </a:rPr>
              <a:t>What is Molecular Dynamics? </a:t>
            </a:r>
            <a:endParaRPr lang="en-GB" b="1" dirty="0">
              <a:solidFill>
                <a:srgbClr val="0070C0"/>
              </a:solidFill>
            </a:endParaRPr>
          </a:p>
        </p:txBody>
      </p:sp>
      <p:sp>
        <p:nvSpPr>
          <p:cNvPr id="3" name="Content Placeholder 2"/>
          <p:cNvSpPr>
            <a:spLocks noGrp="1"/>
          </p:cNvSpPr>
          <p:nvPr>
            <p:ph idx="1"/>
          </p:nvPr>
        </p:nvSpPr>
        <p:spPr>
          <a:xfrm>
            <a:off x="590826" y="1073687"/>
            <a:ext cx="10515600" cy="4351338"/>
          </a:xfrm>
        </p:spPr>
        <p:txBody>
          <a:bodyPr>
            <a:normAutofit/>
          </a:bodyPr>
          <a:lstStyle/>
          <a:p>
            <a:r>
              <a:rPr lang="en-GB" dirty="0" smtClean="0"/>
              <a:t>A method/model that generates a movie at the atomic scale, letting us examine or interrogate the motions/structure of the atoms</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pPr marL="0" indent="0">
              <a:buNone/>
            </a:pPr>
            <a:endParaRPr lang="en-GB" dirty="0" smtClean="0"/>
          </a:p>
        </p:txBody>
      </p:sp>
      <p:sp>
        <p:nvSpPr>
          <p:cNvPr id="5" name="Rectangle 4"/>
          <p:cNvSpPr/>
          <p:nvPr/>
        </p:nvSpPr>
        <p:spPr>
          <a:xfrm>
            <a:off x="8749102" y="2255114"/>
            <a:ext cx="3438110" cy="4154984"/>
          </a:xfrm>
          <a:prstGeom prst="rect">
            <a:avLst/>
          </a:prstGeom>
        </p:spPr>
        <p:txBody>
          <a:bodyPr wrap="square">
            <a:spAutoFit/>
          </a:bodyPr>
          <a:lstStyle/>
          <a:p>
            <a:r>
              <a:rPr lang="en-GB" sz="2400" dirty="0" smtClean="0">
                <a:solidFill>
                  <a:srgbClr val="0070C0"/>
                </a:solidFill>
              </a:rPr>
              <a:t>This can help us understand the links between the atomic properties and the macroscopic properties of a system</a:t>
            </a:r>
          </a:p>
          <a:p>
            <a:endParaRPr lang="en-GB" sz="2400" dirty="0" smtClean="0">
              <a:solidFill>
                <a:srgbClr val="00B0F0"/>
              </a:solidFill>
            </a:endParaRPr>
          </a:p>
          <a:p>
            <a:r>
              <a:rPr lang="en-GB" sz="2400" dirty="0" smtClean="0"/>
              <a:t>e.g. Diffusion of products in catalytic zeolite can be a rate limiting effect</a:t>
            </a:r>
          </a:p>
          <a:p>
            <a:endParaRPr lang="en-GB"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64" y="2601415"/>
            <a:ext cx="8646938" cy="3888834"/>
          </a:xfrm>
          <a:prstGeom prst="rect">
            <a:avLst/>
          </a:prstGeom>
        </p:spPr>
      </p:pic>
      <p:sp>
        <p:nvSpPr>
          <p:cNvPr id="7" name="Rectangle 6"/>
          <p:cNvSpPr/>
          <p:nvPr/>
        </p:nvSpPr>
        <p:spPr>
          <a:xfrm>
            <a:off x="502751" y="1937585"/>
            <a:ext cx="5788188" cy="461665"/>
          </a:xfrm>
          <a:prstGeom prst="rect">
            <a:avLst/>
          </a:prstGeom>
        </p:spPr>
        <p:txBody>
          <a:bodyPr wrap="none">
            <a:spAutoFit/>
          </a:bodyPr>
          <a:lstStyle/>
          <a:p>
            <a:r>
              <a:rPr lang="en-GB" sz="2400" dirty="0" smtClean="0">
                <a:solidFill>
                  <a:srgbClr val="FF0000"/>
                </a:solidFill>
              </a:rPr>
              <a:t>Example: Small molecule diffusion in Zeolites</a:t>
            </a:r>
            <a:endParaRPr lang="en-GB" sz="2400" dirty="0">
              <a:solidFill>
                <a:srgbClr val="FF0000"/>
              </a:solidFill>
            </a:endParaRPr>
          </a:p>
        </p:txBody>
      </p:sp>
    </p:spTree>
    <p:extLst>
      <p:ext uri="{BB962C8B-B14F-4D97-AF65-F5344CB8AC3E}">
        <p14:creationId xmlns:p14="http://schemas.microsoft.com/office/powerpoint/2010/main" val="40186280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111" y="77258"/>
            <a:ext cx="10845800" cy="1325563"/>
          </a:xfrm>
        </p:spPr>
        <p:txBody>
          <a:bodyPr/>
          <a:lstStyle/>
          <a:p>
            <a:r>
              <a:rPr lang="en-GB" b="1" dirty="0" smtClean="0">
                <a:solidFill>
                  <a:srgbClr val="0070C0"/>
                </a:solidFill>
              </a:rPr>
              <a:t>We have our trajectory, now how do we compare to Neutron Scattering?</a:t>
            </a:r>
            <a:endParaRPr lang="en-GB" b="1" dirty="0">
              <a:solidFill>
                <a:srgbClr val="0070C0"/>
              </a:solidFill>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41472" y="1823857"/>
            <a:ext cx="7828843" cy="4531215"/>
          </a:xfrm>
        </p:spPr>
      </p:pic>
      <p:sp>
        <p:nvSpPr>
          <p:cNvPr id="3" name="Rectangle 2"/>
          <p:cNvSpPr/>
          <p:nvPr/>
        </p:nvSpPr>
        <p:spPr>
          <a:xfrm>
            <a:off x="8096148" y="784523"/>
            <a:ext cx="4202538" cy="5493812"/>
          </a:xfrm>
          <a:prstGeom prst="rect">
            <a:avLst/>
          </a:prstGeom>
        </p:spPr>
        <p:txBody>
          <a:bodyPr wrap="square">
            <a:spAutoFit/>
          </a:bodyPr>
          <a:lstStyle/>
          <a:p>
            <a:pPr marL="285750" indent="-285750">
              <a:buFont typeface="Arial" panose="020B0604020202020204" pitchFamily="34" charset="0"/>
              <a:buChar char="•"/>
            </a:pPr>
            <a:r>
              <a:rPr lang="en-GB" sz="2700" dirty="0" smtClean="0"/>
              <a:t>MDANSE is the go to analysis package for extracting neutron weighted results</a:t>
            </a:r>
          </a:p>
          <a:p>
            <a:pPr marL="285750" indent="-285750">
              <a:buFont typeface="Arial" panose="020B0604020202020204" pitchFamily="34" charset="0"/>
              <a:buChar char="•"/>
            </a:pPr>
            <a:r>
              <a:rPr lang="en-GB" sz="2700" dirty="0" smtClean="0"/>
              <a:t>We will now go through some of its features explicitly as there are some important things to consider when choosing different parameters</a:t>
            </a:r>
          </a:p>
          <a:p>
            <a:pPr marL="285750" indent="-285750">
              <a:buFont typeface="Arial" panose="020B0604020202020204" pitchFamily="34" charset="0"/>
              <a:buChar char="•"/>
            </a:pPr>
            <a:r>
              <a:rPr lang="en-GB" sz="2700" dirty="0" smtClean="0"/>
              <a:t>Resolution, neutron cross-section weighting, projection onto relevant Q</a:t>
            </a:r>
            <a:endParaRPr lang="en-GB" sz="2700" dirty="0"/>
          </a:p>
        </p:txBody>
      </p:sp>
    </p:spTree>
    <p:extLst>
      <p:ext uri="{BB962C8B-B14F-4D97-AF65-F5344CB8AC3E}">
        <p14:creationId xmlns:p14="http://schemas.microsoft.com/office/powerpoint/2010/main" val="1431799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786" y="-203286"/>
            <a:ext cx="12272731" cy="1325563"/>
          </a:xfrm>
        </p:spPr>
        <p:txBody>
          <a:bodyPr/>
          <a:lstStyle/>
          <a:p>
            <a:r>
              <a:rPr lang="en-GB" b="1" dirty="0" smtClean="0">
                <a:solidFill>
                  <a:srgbClr val="0070C0"/>
                </a:solidFill>
              </a:rPr>
              <a:t>Structure (</a:t>
            </a:r>
            <a:r>
              <a:rPr lang="en-GB" b="1" dirty="0" smtClean="0">
                <a:solidFill>
                  <a:srgbClr val="FF0000"/>
                </a:solidFill>
              </a:rPr>
              <a:t>Radial distribution function</a:t>
            </a:r>
            <a:r>
              <a:rPr lang="en-GB" b="1" dirty="0" smtClean="0">
                <a:solidFill>
                  <a:srgbClr val="0070C0"/>
                </a:solidFill>
              </a:rPr>
              <a:t>)</a:t>
            </a:r>
            <a:endParaRPr lang="en-GB" b="1" dirty="0">
              <a:solidFill>
                <a:srgbClr val="0070C0"/>
              </a:solidFill>
            </a:endParaRPr>
          </a:p>
        </p:txBody>
      </p:sp>
      <p:sp>
        <p:nvSpPr>
          <p:cNvPr id="3" name="Content Placeholder 2"/>
          <p:cNvSpPr>
            <a:spLocks noGrp="1"/>
          </p:cNvSpPr>
          <p:nvPr>
            <p:ph idx="1"/>
          </p:nvPr>
        </p:nvSpPr>
        <p:spPr>
          <a:xfrm>
            <a:off x="724518" y="921110"/>
            <a:ext cx="7500139" cy="4351338"/>
          </a:xfrm>
        </p:spPr>
        <p:txBody>
          <a:bodyPr/>
          <a:lstStyle/>
          <a:p>
            <a:r>
              <a:rPr lang="en-GB" dirty="0" smtClean="0"/>
              <a:t>Useful for comparison with SANS (E.g. Nimrod)</a:t>
            </a:r>
          </a:p>
          <a:p>
            <a:r>
              <a:rPr lang="en-GB" dirty="0" smtClean="0"/>
              <a:t>Structure typically favours infrequent printing (</a:t>
            </a:r>
            <a:r>
              <a:rPr lang="en-GB" dirty="0" smtClean="0">
                <a:solidFill>
                  <a:srgbClr val="FF0000"/>
                </a:solidFill>
              </a:rPr>
              <a:t>uncorrelated frames</a:t>
            </a:r>
            <a:r>
              <a:rPr lang="en-GB" dirty="0" smtClean="0"/>
              <a:t>)</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0888" y="52468"/>
            <a:ext cx="1773931" cy="242951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776" y="2454111"/>
            <a:ext cx="5387381" cy="424215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1128" y="2454111"/>
            <a:ext cx="5963691" cy="4220791"/>
          </a:xfrm>
          <a:prstGeom prst="rect">
            <a:avLst/>
          </a:prstGeom>
        </p:spPr>
      </p:pic>
    </p:spTree>
    <p:extLst>
      <p:ext uri="{BB962C8B-B14F-4D97-AF65-F5344CB8AC3E}">
        <p14:creationId xmlns:p14="http://schemas.microsoft.com/office/powerpoint/2010/main" val="3625261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904" y="-232888"/>
            <a:ext cx="10515600" cy="1325563"/>
          </a:xfrm>
        </p:spPr>
        <p:txBody>
          <a:bodyPr/>
          <a:lstStyle/>
          <a:p>
            <a:r>
              <a:rPr lang="en-GB" b="1" dirty="0" smtClean="0">
                <a:solidFill>
                  <a:srgbClr val="0070C0"/>
                </a:solidFill>
              </a:rPr>
              <a:t>MSD and diffusion coefficients</a:t>
            </a:r>
            <a:endParaRPr lang="en-GB" b="1" dirty="0">
              <a:solidFill>
                <a:srgbClr val="0070C0"/>
              </a:solidFill>
            </a:endParaRPr>
          </a:p>
        </p:txBody>
      </p:sp>
      <p:sp>
        <p:nvSpPr>
          <p:cNvPr id="3" name="Content Placeholder 2"/>
          <p:cNvSpPr>
            <a:spLocks noGrp="1"/>
          </p:cNvSpPr>
          <p:nvPr>
            <p:ph idx="1"/>
          </p:nvPr>
        </p:nvSpPr>
        <p:spPr>
          <a:xfrm>
            <a:off x="851380" y="619606"/>
            <a:ext cx="10515600" cy="4351338"/>
          </a:xfrm>
        </p:spPr>
        <p:txBody>
          <a:bodyPr/>
          <a:lstStyle/>
          <a:p>
            <a:r>
              <a:rPr lang="en-GB" dirty="0" smtClean="0"/>
              <a:t>A metric to compare with QENS</a:t>
            </a:r>
          </a:p>
          <a:p>
            <a:r>
              <a:rPr lang="en-GB" dirty="0"/>
              <a:t>Gradient at long time </a:t>
            </a:r>
            <a:r>
              <a:rPr lang="en-GB" dirty="0" smtClean="0"/>
              <a:t>asymptote gives diffusion coefficient </a:t>
            </a:r>
          </a:p>
          <a:p>
            <a:r>
              <a:rPr lang="en-GB" dirty="0" smtClean="0"/>
              <a:t>Typically plotted over a 1 ns period (</a:t>
            </a:r>
            <a:r>
              <a:rPr lang="en-GB" dirty="0" smtClean="0">
                <a:solidFill>
                  <a:srgbClr val="FF0000"/>
                </a:solidFill>
              </a:rPr>
              <a:t>depends of speed of diffusion</a:t>
            </a:r>
            <a:r>
              <a:rPr lang="en-GB" dirty="0" smtClean="0"/>
              <a:t>)</a:t>
            </a:r>
          </a:p>
          <a:p>
            <a:r>
              <a:rPr lang="en-GB" dirty="0" smtClean="0"/>
              <a:t>Shape of MSD can vary for more complex phenomena</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37" y="2461291"/>
            <a:ext cx="5482427" cy="4194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3806" y="2551382"/>
            <a:ext cx="5227175" cy="4100201"/>
          </a:xfrm>
          <a:prstGeom prst="rect">
            <a:avLst/>
          </a:prstGeom>
        </p:spPr>
      </p:pic>
      <p:sp>
        <p:nvSpPr>
          <p:cNvPr id="6" name="Rectangle 5"/>
          <p:cNvSpPr/>
          <p:nvPr/>
        </p:nvSpPr>
        <p:spPr>
          <a:xfrm>
            <a:off x="749469" y="2847143"/>
            <a:ext cx="4142481" cy="369332"/>
          </a:xfrm>
          <a:prstGeom prst="rect">
            <a:avLst/>
          </a:prstGeom>
        </p:spPr>
        <p:txBody>
          <a:bodyPr wrap="none">
            <a:spAutoFit/>
          </a:bodyPr>
          <a:lstStyle/>
          <a:p>
            <a:r>
              <a:rPr lang="en-GB" dirty="0" smtClean="0">
                <a:solidFill>
                  <a:srgbClr val="FF0000"/>
                </a:solidFill>
              </a:rPr>
              <a:t>E.g. Super Ionic conduction in a sub lattice</a:t>
            </a:r>
            <a:endParaRPr lang="en-GB" dirty="0">
              <a:solidFill>
                <a:srgbClr val="FF0000"/>
              </a:solidFill>
            </a:endParaRPr>
          </a:p>
        </p:txBody>
      </p:sp>
      <p:sp>
        <p:nvSpPr>
          <p:cNvPr id="7" name="Rectangle 6"/>
          <p:cNvSpPr/>
          <p:nvPr/>
        </p:nvSpPr>
        <p:spPr>
          <a:xfrm>
            <a:off x="970334" y="5782284"/>
            <a:ext cx="5514330" cy="369332"/>
          </a:xfrm>
          <a:prstGeom prst="rect">
            <a:avLst/>
          </a:prstGeom>
        </p:spPr>
        <p:txBody>
          <a:bodyPr wrap="none">
            <a:spAutoFit/>
          </a:bodyPr>
          <a:lstStyle/>
          <a:p>
            <a:r>
              <a:rPr lang="en-GB" dirty="0" smtClean="0">
                <a:solidFill>
                  <a:schemeClr val="accent6">
                    <a:lumMod val="50000"/>
                  </a:schemeClr>
                </a:solidFill>
              </a:rPr>
              <a:t>E.g. Local diffusion in a restricted geometry (closed pore)</a:t>
            </a:r>
            <a:endParaRPr lang="en-GB" dirty="0">
              <a:solidFill>
                <a:schemeClr val="accent6">
                  <a:lumMod val="50000"/>
                </a:schemeClr>
              </a:solidFill>
            </a:endParaRPr>
          </a:p>
        </p:txBody>
      </p:sp>
    </p:spTree>
    <p:extLst>
      <p:ext uri="{BB962C8B-B14F-4D97-AF65-F5344CB8AC3E}">
        <p14:creationId xmlns:p14="http://schemas.microsoft.com/office/powerpoint/2010/main" val="3403337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39" y="0"/>
            <a:ext cx="7193690" cy="1325563"/>
          </a:xfrm>
        </p:spPr>
        <p:txBody>
          <a:bodyPr/>
          <a:lstStyle/>
          <a:p>
            <a:r>
              <a:rPr lang="en-GB" b="1" dirty="0" smtClean="0">
                <a:solidFill>
                  <a:srgbClr val="0070C0"/>
                </a:solidFill>
              </a:rPr>
              <a:t>Velocity autocorrelation function</a:t>
            </a:r>
            <a:endParaRPr lang="en-GB" b="1" dirty="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10" y="2460539"/>
            <a:ext cx="5715977" cy="451855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3947" y="504155"/>
            <a:ext cx="6277647" cy="5869459"/>
          </a:xfrm>
          <a:prstGeom prst="rect">
            <a:avLst/>
          </a:prstGeom>
        </p:spPr>
      </p:pic>
      <p:sp>
        <p:nvSpPr>
          <p:cNvPr id="3" name="Content Placeholder 2"/>
          <p:cNvSpPr>
            <a:spLocks noGrp="1"/>
          </p:cNvSpPr>
          <p:nvPr>
            <p:ph idx="1"/>
          </p:nvPr>
        </p:nvSpPr>
        <p:spPr>
          <a:xfrm>
            <a:off x="0" y="1159419"/>
            <a:ext cx="5759464" cy="4351338"/>
          </a:xfrm>
        </p:spPr>
        <p:txBody>
          <a:bodyPr>
            <a:normAutofit/>
          </a:bodyPr>
          <a:lstStyle/>
          <a:p>
            <a:r>
              <a:rPr lang="en-GB" dirty="0" smtClean="0"/>
              <a:t>Relates to vibrations, and also diffusion (integral of this is another route to the diffusion coefficient)</a:t>
            </a:r>
          </a:p>
          <a:p>
            <a:r>
              <a:rPr lang="en-GB" dirty="0" smtClean="0"/>
              <a:t>Higher printing frequency required</a:t>
            </a:r>
            <a:endParaRPr lang="en-GB" dirty="0"/>
          </a:p>
        </p:txBody>
      </p:sp>
    </p:spTree>
    <p:extLst>
      <p:ext uri="{BB962C8B-B14F-4D97-AF65-F5344CB8AC3E}">
        <p14:creationId xmlns:p14="http://schemas.microsoft.com/office/powerpoint/2010/main" val="2481185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643" y="-326854"/>
            <a:ext cx="10515600" cy="1325563"/>
          </a:xfrm>
        </p:spPr>
        <p:txBody>
          <a:bodyPr/>
          <a:lstStyle/>
          <a:p>
            <a:r>
              <a:rPr lang="en-GB" b="1" dirty="0" smtClean="0">
                <a:solidFill>
                  <a:srgbClr val="0070C0"/>
                </a:solidFill>
              </a:rPr>
              <a:t>Vibrational density of states (</a:t>
            </a:r>
            <a:r>
              <a:rPr lang="en-GB" b="1" dirty="0" smtClean="0">
                <a:solidFill>
                  <a:srgbClr val="FF0000"/>
                </a:solidFill>
              </a:rPr>
              <a:t>FT of </a:t>
            </a:r>
            <a:r>
              <a:rPr lang="en-GB" b="1" dirty="0" err="1" smtClean="0">
                <a:solidFill>
                  <a:srgbClr val="FF0000"/>
                </a:solidFill>
              </a:rPr>
              <a:t>Vel</a:t>
            </a:r>
            <a:r>
              <a:rPr lang="en-GB" b="1" dirty="0" smtClean="0">
                <a:solidFill>
                  <a:srgbClr val="FF0000"/>
                </a:solidFill>
              </a:rPr>
              <a:t> ACF</a:t>
            </a:r>
            <a:r>
              <a:rPr lang="en-GB" b="1" dirty="0" smtClean="0">
                <a:solidFill>
                  <a:srgbClr val="0070C0"/>
                </a:solidFill>
              </a:rPr>
              <a:t>)</a:t>
            </a:r>
            <a:endParaRPr lang="en-GB" b="1" dirty="0">
              <a:solidFill>
                <a:srgbClr val="0070C0"/>
              </a:solidFill>
            </a:endParaRPr>
          </a:p>
        </p:txBody>
      </p:sp>
      <p:sp>
        <p:nvSpPr>
          <p:cNvPr id="3" name="Content Placeholder 2"/>
          <p:cNvSpPr>
            <a:spLocks noGrp="1"/>
          </p:cNvSpPr>
          <p:nvPr>
            <p:ph idx="1"/>
          </p:nvPr>
        </p:nvSpPr>
        <p:spPr>
          <a:xfrm>
            <a:off x="0" y="555756"/>
            <a:ext cx="12192000" cy="4351338"/>
          </a:xfrm>
        </p:spPr>
        <p:txBody>
          <a:bodyPr>
            <a:normAutofit/>
          </a:bodyPr>
          <a:lstStyle/>
          <a:p>
            <a:r>
              <a:rPr lang="en-GB" sz="2700" dirty="0" smtClean="0"/>
              <a:t>This can be compared to TOSCA</a:t>
            </a:r>
          </a:p>
          <a:p>
            <a:r>
              <a:rPr lang="en-GB" sz="2700" dirty="0" smtClean="0"/>
              <a:t>Resolution of peaks is included</a:t>
            </a:r>
          </a:p>
          <a:p>
            <a:r>
              <a:rPr lang="en-GB" sz="2700" dirty="0" smtClean="0"/>
              <a:t>Can be weighted by neutron cross-section for correct Expt. relative peak intensity</a:t>
            </a:r>
          </a:p>
          <a:p>
            <a:r>
              <a:rPr lang="en-GB" sz="2700" dirty="0" smtClean="0"/>
              <a:t>High print frequency as we are now interested in vibrations (</a:t>
            </a:r>
            <a:r>
              <a:rPr lang="en-GB" sz="2700" dirty="0" smtClean="0">
                <a:solidFill>
                  <a:srgbClr val="FF0000"/>
                </a:solidFill>
              </a:rPr>
              <a:t>fast motions</a:t>
            </a:r>
            <a:r>
              <a:rPr lang="en-GB" sz="2700" dirty="0" smtClean="0"/>
              <a:t>) as well as quite long if we are dealing with a solid, to include slower phonons</a:t>
            </a:r>
            <a:endParaRPr lang="en-GB" sz="2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01" y="2969084"/>
            <a:ext cx="5087662" cy="38760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3594" y="2791388"/>
            <a:ext cx="5173437" cy="4048777"/>
          </a:xfrm>
          <a:prstGeom prst="rect">
            <a:avLst/>
          </a:prstGeom>
        </p:spPr>
      </p:pic>
    </p:spTree>
    <p:extLst>
      <p:ext uri="{BB962C8B-B14F-4D97-AF65-F5344CB8AC3E}">
        <p14:creationId xmlns:p14="http://schemas.microsoft.com/office/powerpoint/2010/main" val="2064970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362"/>
            <a:ext cx="10515600" cy="1325563"/>
          </a:xfrm>
        </p:spPr>
        <p:txBody>
          <a:bodyPr/>
          <a:lstStyle/>
          <a:p>
            <a:r>
              <a:rPr lang="en-GB" b="1" dirty="0" smtClean="0">
                <a:solidFill>
                  <a:srgbClr val="0070C0"/>
                </a:solidFill>
              </a:rPr>
              <a:t>Angular Correlation Function</a:t>
            </a:r>
            <a:endParaRPr lang="en-GB" b="1" dirty="0">
              <a:solidFill>
                <a:srgbClr val="0070C0"/>
              </a:solidFill>
            </a:endParaRPr>
          </a:p>
        </p:txBody>
      </p:sp>
      <p:sp>
        <p:nvSpPr>
          <p:cNvPr id="3" name="Content Placeholder 2"/>
          <p:cNvSpPr>
            <a:spLocks noGrp="1"/>
          </p:cNvSpPr>
          <p:nvPr>
            <p:ph idx="1"/>
          </p:nvPr>
        </p:nvSpPr>
        <p:spPr>
          <a:xfrm>
            <a:off x="6542079" y="100622"/>
            <a:ext cx="5883875" cy="4351338"/>
          </a:xfrm>
        </p:spPr>
        <p:txBody>
          <a:bodyPr/>
          <a:lstStyle/>
          <a:p>
            <a:r>
              <a:rPr lang="en-GB" dirty="0" smtClean="0"/>
              <a:t>This can be useful for comparing to QENS</a:t>
            </a:r>
          </a:p>
          <a:p>
            <a:r>
              <a:rPr lang="en-GB" dirty="0" smtClean="0"/>
              <a:t>Extract rotational signal</a:t>
            </a:r>
          </a:p>
          <a:p>
            <a:r>
              <a:rPr lang="en-GB" dirty="0" smtClean="0"/>
              <a:t>Find relaxation times for different molecular units in proteins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03" y="1236993"/>
            <a:ext cx="5584382" cy="55801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785" y="2447651"/>
            <a:ext cx="6221215" cy="4369489"/>
          </a:xfrm>
          <a:prstGeom prst="rect">
            <a:avLst/>
          </a:prstGeom>
        </p:spPr>
      </p:pic>
      <p:sp>
        <p:nvSpPr>
          <p:cNvPr id="6" name="Rectangle 5"/>
          <p:cNvSpPr/>
          <p:nvPr/>
        </p:nvSpPr>
        <p:spPr>
          <a:xfrm>
            <a:off x="177659" y="590662"/>
            <a:ext cx="5818069" cy="646331"/>
          </a:xfrm>
          <a:prstGeom prst="rect">
            <a:avLst/>
          </a:prstGeom>
        </p:spPr>
        <p:txBody>
          <a:bodyPr wrap="square">
            <a:spAutoFit/>
          </a:bodyPr>
          <a:lstStyle/>
          <a:p>
            <a:r>
              <a:rPr lang="en-GB" dirty="0" smtClean="0">
                <a:solidFill>
                  <a:srgbClr val="FF0000"/>
                </a:solidFill>
              </a:rPr>
              <a:t>We must define a frame of reference for our angular vector: Typically the vector between two atoms in the molecule</a:t>
            </a:r>
            <a:endParaRPr lang="en-GB" dirty="0">
              <a:solidFill>
                <a:srgbClr val="FF0000"/>
              </a:solidFill>
            </a:endParaRPr>
          </a:p>
        </p:txBody>
      </p:sp>
    </p:spTree>
    <p:extLst>
      <p:ext uri="{BB962C8B-B14F-4D97-AF65-F5344CB8AC3E}">
        <p14:creationId xmlns:p14="http://schemas.microsoft.com/office/powerpoint/2010/main" val="3302568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1634"/>
          <a:stretch/>
        </p:blipFill>
        <p:spPr>
          <a:xfrm>
            <a:off x="411265" y="2319284"/>
            <a:ext cx="4408594" cy="453871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160" y="3783685"/>
            <a:ext cx="5667776" cy="30531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4160" y="163116"/>
            <a:ext cx="4145776" cy="3037829"/>
          </a:xfrm>
          <a:prstGeom prst="rect">
            <a:avLst/>
          </a:prstGeom>
        </p:spPr>
      </p:pic>
      <p:cxnSp>
        <p:nvCxnSpPr>
          <p:cNvPr id="11" name="Straight Arrow Connector 10"/>
          <p:cNvCxnSpPr/>
          <p:nvPr/>
        </p:nvCxnSpPr>
        <p:spPr>
          <a:xfrm flipH="1">
            <a:off x="2668546" y="2012756"/>
            <a:ext cx="5318862" cy="1440204"/>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flipH="1" flipV="1">
            <a:off x="4270495" y="3865194"/>
            <a:ext cx="2031452" cy="1126937"/>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Content Placeholder 2"/>
          <p:cNvSpPr>
            <a:spLocks noGrp="1"/>
          </p:cNvSpPr>
          <p:nvPr>
            <p:ph idx="1"/>
          </p:nvPr>
        </p:nvSpPr>
        <p:spPr>
          <a:xfrm>
            <a:off x="69197" y="799365"/>
            <a:ext cx="7641419" cy="1422887"/>
          </a:xfrm>
        </p:spPr>
        <p:txBody>
          <a:bodyPr>
            <a:normAutofit fontScale="92500" lnSpcReduction="20000"/>
          </a:bodyPr>
          <a:lstStyle/>
          <a:p>
            <a:r>
              <a:rPr lang="en-GB" sz="2400" dirty="0" smtClean="0"/>
              <a:t>Note that </a:t>
            </a:r>
            <a:r>
              <a:rPr lang="en-GB" sz="2400" dirty="0" smtClean="0">
                <a:solidFill>
                  <a:schemeClr val="accent6"/>
                </a:solidFill>
              </a:rPr>
              <a:t>Incoherent</a:t>
            </a:r>
            <a:r>
              <a:rPr lang="en-GB" sz="2400" dirty="0" smtClean="0"/>
              <a:t> and </a:t>
            </a:r>
            <a:r>
              <a:rPr lang="en-GB" sz="2400" dirty="0" smtClean="0">
                <a:solidFill>
                  <a:schemeClr val="accent6"/>
                </a:solidFill>
              </a:rPr>
              <a:t>Coherent</a:t>
            </a:r>
            <a:r>
              <a:rPr lang="en-GB" sz="2400" dirty="0" smtClean="0"/>
              <a:t> are calculated separately</a:t>
            </a:r>
          </a:p>
          <a:p>
            <a:r>
              <a:rPr lang="en-GB" sz="2400" dirty="0" smtClean="0"/>
              <a:t>A Q grid must be created (</a:t>
            </a:r>
            <a:r>
              <a:rPr lang="en-GB" sz="2400" dirty="0" smtClean="0">
                <a:solidFill>
                  <a:srgbClr val="FF0000"/>
                </a:solidFill>
              </a:rPr>
              <a:t>think carefully about ranges</a:t>
            </a:r>
            <a:r>
              <a:rPr lang="en-GB" sz="2400" dirty="0" smtClean="0"/>
              <a:t>)</a:t>
            </a:r>
          </a:p>
          <a:p>
            <a:r>
              <a:rPr lang="en-GB" sz="2400" dirty="0" smtClean="0"/>
              <a:t>A resolution function must be specified (</a:t>
            </a:r>
            <a:r>
              <a:rPr lang="en-GB" sz="2400" dirty="0" smtClean="0">
                <a:solidFill>
                  <a:srgbClr val="FF0000"/>
                </a:solidFill>
              </a:rPr>
              <a:t>usually a Gaussian</a:t>
            </a:r>
            <a:r>
              <a:rPr lang="en-GB" sz="2400" dirty="0" smtClean="0"/>
              <a:t>)</a:t>
            </a:r>
          </a:p>
          <a:p>
            <a:r>
              <a:rPr lang="en-GB" sz="2400" dirty="0" smtClean="0"/>
              <a:t>The signals will be weighted by the neutron cross-section</a:t>
            </a:r>
            <a:endParaRPr lang="en-GB" sz="2400" dirty="0"/>
          </a:p>
        </p:txBody>
      </p:sp>
      <p:sp>
        <p:nvSpPr>
          <p:cNvPr id="3" name="Rectangle 2"/>
          <p:cNvSpPr/>
          <p:nvPr/>
        </p:nvSpPr>
        <p:spPr>
          <a:xfrm>
            <a:off x="5087947" y="3268039"/>
            <a:ext cx="7104053" cy="667529"/>
          </a:xfrm>
          <a:prstGeom prst="rect">
            <a:avLst/>
          </a:prstGeom>
        </p:spPr>
        <p:txBody>
          <a:bodyPr wrap="square">
            <a:spAutoFit/>
          </a:bodyPr>
          <a:lstStyle/>
          <a:p>
            <a:r>
              <a:rPr lang="en-GB" b="1" dirty="0" smtClean="0">
                <a:solidFill>
                  <a:srgbClr val="FF0000"/>
                </a:solidFill>
              </a:rPr>
              <a:t>Cautionary warning! MDANSE uses very unusual units (e.g. radians per picosecond for energy and inverse nanometres for Q)</a:t>
            </a:r>
            <a:endParaRPr lang="en-GB" b="1" dirty="0"/>
          </a:p>
        </p:txBody>
      </p:sp>
      <p:sp>
        <p:nvSpPr>
          <p:cNvPr id="2" name="Title 1"/>
          <p:cNvSpPr>
            <a:spLocks noGrp="1"/>
          </p:cNvSpPr>
          <p:nvPr>
            <p:ph type="title"/>
          </p:nvPr>
        </p:nvSpPr>
        <p:spPr>
          <a:xfrm>
            <a:off x="0" y="-297362"/>
            <a:ext cx="10515600" cy="1325563"/>
          </a:xfrm>
        </p:spPr>
        <p:txBody>
          <a:bodyPr/>
          <a:lstStyle/>
          <a:p>
            <a:r>
              <a:rPr lang="en-GB" b="1" dirty="0" smtClean="0">
                <a:solidFill>
                  <a:schemeClr val="accent1"/>
                </a:solidFill>
              </a:rPr>
              <a:t>Dynamic Structure factor: </a:t>
            </a:r>
            <a:r>
              <a:rPr lang="en-GB" sz="3200" b="1" dirty="0" smtClean="0">
                <a:solidFill>
                  <a:srgbClr val="FF0000"/>
                </a:solidFill>
              </a:rPr>
              <a:t>IMPORTANT</a:t>
            </a:r>
            <a:endParaRPr lang="en-GB" b="1" dirty="0">
              <a:solidFill>
                <a:srgbClr val="FF0000"/>
              </a:solidFill>
            </a:endParaRPr>
          </a:p>
        </p:txBody>
      </p:sp>
    </p:spTree>
    <p:extLst>
      <p:ext uri="{BB962C8B-B14F-4D97-AF65-F5344CB8AC3E}">
        <p14:creationId xmlns:p14="http://schemas.microsoft.com/office/powerpoint/2010/main" val="1266225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43" y="-218278"/>
            <a:ext cx="10515600" cy="1325563"/>
          </a:xfrm>
        </p:spPr>
        <p:txBody>
          <a:bodyPr/>
          <a:lstStyle/>
          <a:p>
            <a:r>
              <a:rPr lang="en-GB" b="1" dirty="0" smtClean="0">
                <a:solidFill>
                  <a:schemeClr val="accent1"/>
                </a:solidFill>
              </a:rPr>
              <a:t>Dynamic Structure factor</a:t>
            </a:r>
            <a:endParaRPr lang="en-GB" b="1" dirty="0">
              <a:solidFill>
                <a:schemeClr val="accent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223" y="1919522"/>
            <a:ext cx="6722075" cy="4728549"/>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869" r="1817"/>
          <a:stretch/>
        </p:blipFill>
        <p:spPr>
          <a:xfrm>
            <a:off x="7330029" y="1919522"/>
            <a:ext cx="4468203" cy="4818873"/>
          </a:xfrm>
          <a:prstGeom prst="rect">
            <a:avLst/>
          </a:prstGeom>
        </p:spPr>
      </p:pic>
      <p:sp>
        <p:nvSpPr>
          <p:cNvPr id="10" name="Content Placeholder 2"/>
          <p:cNvSpPr>
            <a:spLocks noGrp="1"/>
          </p:cNvSpPr>
          <p:nvPr>
            <p:ph idx="1"/>
          </p:nvPr>
        </p:nvSpPr>
        <p:spPr>
          <a:xfrm>
            <a:off x="281733" y="659620"/>
            <a:ext cx="11556040" cy="1422887"/>
          </a:xfrm>
        </p:spPr>
        <p:txBody>
          <a:bodyPr>
            <a:normAutofit/>
          </a:bodyPr>
          <a:lstStyle/>
          <a:p>
            <a:r>
              <a:rPr lang="en-GB" sz="2400" dirty="0" smtClean="0"/>
              <a:t>MDANSE has an internal visualizer, which allows you to take slices in E/Q, which is very useful for deducing tends</a:t>
            </a:r>
          </a:p>
          <a:p>
            <a:r>
              <a:rPr lang="en-GB" sz="2400" dirty="0" smtClean="0"/>
              <a:t>Also useful for working out which regions can be ignored (</a:t>
            </a:r>
            <a:r>
              <a:rPr lang="en-GB" sz="2400" dirty="0" smtClean="0">
                <a:solidFill>
                  <a:srgbClr val="FF0000"/>
                </a:solidFill>
              </a:rPr>
              <a:t>e.g. Bragg peaks</a:t>
            </a:r>
            <a:r>
              <a:rPr lang="en-GB" sz="2400" dirty="0" smtClean="0"/>
              <a:t>)</a:t>
            </a:r>
            <a:endParaRPr lang="en-GB" sz="2400" dirty="0"/>
          </a:p>
        </p:txBody>
      </p:sp>
    </p:spTree>
    <p:extLst>
      <p:ext uri="{BB962C8B-B14F-4D97-AF65-F5344CB8AC3E}">
        <p14:creationId xmlns:p14="http://schemas.microsoft.com/office/powerpoint/2010/main" val="4024044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493" y="-7719"/>
            <a:ext cx="10515600" cy="1325563"/>
          </a:xfrm>
        </p:spPr>
        <p:txBody>
          <a:bodyPr/>
          <a:lstStyle/>
          <a:p>
            <a:r>
              <a:rPr lang="en-GB" b="1" dirty="0" smtClean="0">
                <a:solidFill>
                  <a:schemeClr val="accent1"/>
                </a:solidFill>
              </a:rPr>
              <a:t>Case study: </a:t>
            </a:r>
            <a:r>
              <a:rPr lang="en-GB" b="1" dirty="0" smtClean="0">
                <a:solidFill>
                  <a:srgbClr val="FF0000"/>
                </a:solidFill>
              </a:rPr>
              <a:t>Liquid lignin monomers</a:t>
            </a:r>
            <a:endParaRPr lang="en-GB" b="1"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996" y="2410176"/>
            <a:ext cx="4700577" cy="4351338"/>
          </a:xfrm>
        </p:spPr>
      </p:pic>
      <p:sp>
        <p:nvSpPr>
          <p:cNvPr id="3" name="Rectangle 2"/>
          <p:cNvSpPr/>
          <p:nvPr/>
        </p:nvSpPr>
        <p:spPr>
          <a:xfrm>
            <a:off x="468167" y="1317844"/>
            <a:ext cx="5464235" cy="830997"/>
          </a:xfrm>
          <a:prstGeom prst="rect">
            <a:avLst/>
          </a:prstGeom>
        </p:spPr>
        <p:txBody>
          <a:bodyPr wrap="square">
            <a:spAutoFit/>
          </a:bodyPr>
          <a:lstStyle/>
          <a:p>
            <a:r>
              <a:rPr lang="en-GB" sz="2400" dirty="0" smtClean="0"/>
              <a:t>What information can we extract? Potential pitfalls?</a:t>
            </a:r>
            <a:endParaRPr lang="en-GB" sz="2400" dirty="0"/>
          </a:p>
        </p:txBody>
      </p:sp>
      <p:pic>
        <p:nvPicPr>
          <p:cNvPr id="7" name="Picture 6"/>
          <p:cNvPicPr>
            <a:picLocks noChangeAspect="1"/>
          </p:cNvPicPr>
          <p:nvPr/>
        </p:nvPicPr>
        <p:blipFill>
          <a:blip r:embed="rId3"/>
          <a:stretch>
            <a:fillRect/>
          </a:stretch>
        </p:blipFill>
        <p:spPr>
          <a:xfrm>
            <a:off x="5490936" y="1049311"/>
            <a:ext cx="6022107" cy="1503841"/>
          </a:xfrm>
          <a:prstGeom prst="rect">
            <a:avLst/>
          </a:prstGeom>
        </p:spPr>
      </p:pic>
      <p:sp>
        <p:nvSpPr>
          <p:cNvPr id="5" name="Content Placeholder 2"/>
          <p:cNvSpPr txBox="1">
            <a:spLocks/>
          </p:cNvSpPr>
          <p:nvPr/>
        </p:nvSpPr>
        <p:spPr>
          <a:xfrm>
            <a:off x="5387240" y="3019654"/>
            <a:ext cx="651086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Simulations performed on ~5000 atoms</a:t>
            </a:r>
          </a:p>
          <a:p>
            <a:r>
              <a:rPr lang="en-GB" dirty="0" smtClean="0"/>
              <a:t>Run times of ~10 ns</a:t>
            </a:r>
          </a:p>
          <a:p>
            <a:r>
              <a:rPr lang="en-GB" dirty="0" smtClean="0"/>
              <a:t>Run in DL POLY</a:t>
            </a:r>
          </a:p>
          <a:p>
            <a:r>
              <a:rPr lang="en-GB" dirty="0" smtClean="0"/>
              <a:t>Trajectories output every 1000 steps for Structural and Slow dynamics, and every 10 for faster dynamics.</a:t>
            </a:r>
            <a:endParaRPr lang="en-GB" dirty="0"/>
          </a:p>
        </p:txBody>
      </p:sp>
    </p:spTree>
    <p:extLst>
      <p:ext uri="{BB962C8B-B14F-4D97-AF65-F5344CB8AC3E}">
        <p14:creationId xmlns:p14="http://schemas.microsoft.com/office/powerpoint/2010/main" val="4274450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289" y="-153859"/>
            <a:ext cx="10515600" cy="1325563"/>
          </a:xfrm>
        </p:spPr>
        <p:txBody>
          <a:bodyPr/>
          <a:lstStyle/>
          <a:p>
            <a:r>
              <a:rPr lang="en-GB" b="1" dirty="0" smtClean="0">
                <a:solidFill>
                  <a:srgbClr val="0070C0"/>
                </a:solidFill>
              </a:rPr>
              <a:t>QENS Experiment</a:t>
            </a:r>
            <a:endParaRPr lang="en-GB" b="1" dirty="0">
              <a:solidFill>
                <a:srgbClr val="0070C0"/>
              </a:solidFill>
            </a:endParaRPr>
          </a:p>
        </p:txBody>
      </p:sp>
      <p:sp>
        <p:nvSpPr>
          <p:cNvPr id="5" name="Content Placeholder 2"/>
          <p:cNvSpPr txBox="1">
            <a:spLocks/>
          </p:cNvSpPr>
          <p:nvPr/>
        </p:nvSpPr>
        <p:spPr>
          <a:xfrm>
            <a:off x="247135" y="775047"/>
            <a:ext cx="5011901" cy="2453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Fitting of two </a:t>
            </a:r>
            <a:r>
              <a:rPr lang="en-GB" dirty="0" err="1" smtClean="0"/>
              <a:t>Lorentzians</a:t>
            </a:r>
            <a:endParaRPr lang="en-GB" dirty="0" smtClean="0"/>
          </a:p>
          <a:p>
            <a:r>
              <a:rPr lang="en-GB" dirty="0" smtClean="0"/>
              <a:t>One for </a:t>
            </a:r>
            <a:r>
              <a:rPr lang="en-GB" dirty="0" smtClean="0">
                <a:solidFill>
                  <a:srgbClr val="00B0F0"/>
                </a:solidFill>
              </a:rPr>
              <a:t>translational hopping</a:t>
            </a:r>
          </a:p>
          <a:p>
            <a:r>
              <a:rPr lang="en-GB" dirty="0" smtClean="0"/>
              <a:t>One for </a:t>
            </a:r>
            <a:r>
              <a:rPr lang="en-GB" dirty="0" smtClean="0">
                <a:solidFill>
                  <a:srgbClr val="0070C0"/>
                </a:solidFill>
              </a:rPr>
              <a:t>local rotation</a:t>
            </a:r>
            <a:endParaRPr lang="en-GB" dirty="0">
              <a:solidFill>
                <a:srgbClr val="0070C0"/>
              </a:solidFill>
            </a:endParaRPr>
          </a:p>
        </p:txBody>
      </p:sp>
      <p:sp>
        <p:nvSpPr>
          <p:cNvPr id="6" name="Rectangle 5"/>
          <p:cNvSpPr/>
          <p:nvPr/>
        </p:nvSpPr>
        <p:spPr>
          <a:xfrm>
            <a:off x="476564" y="2259966"/>
            <a:ext cx="4472164" cy="830997"/>
          </a:xfrm>
          <a:prstGeom prst="rect">
            <a:avLst/>
          </a:prstGeom>
        </p:spPr>
        <p:txBody>
          <a:bodyPr wrap="square">
            <a:spAutoFit/>
          </a:bodyPr>
          <a:lstStyle/>
          <a:p>
            <a:r>
              <a:rPr lang="en-GB" sz="2400" dirty="0" smtClean="0"/>
              <a:t>This style of fitting can be performed in </a:t>
            </a:r>
            <a:r>
              <a:rPr lang="en-GB" sz="2400" dirty="0" err="1" smtClean="0"/>
              <a:t>Mantid</a:t>
            </a:r>
            <a:r>
              <a:rPr lang="en-GB" sz="2400" dirty="0" smtClean="0"/>
              <a:t> (</a:t>
            </a:r>
            <a:r>
              <a:rPr lang="en-GB" sz="2400" dirty="0" err="1" smtClean="0">
                <a:solidFill>
                  <a:srgbClr val="FF0000"/>
                </a:solidFill>
              </a:rPr>
              <a:t>conv</a:t>
            </a:r>
            <a:r>
              <a:rPr lang="en-GB" sz="2400" dirty="0" smtClean="0">
                <a:solidFill>
                  <a:srgbClr val="FF0000"/>
                </a:solidFill>
              </a:rPr>
              <a:t> fit</a:t>
            </a:r>
            <a:r>
              <a:rPr lang="en-GB" sz="2400" dirty="0" smtClean="0"/>
              <a:t>)</a:t>
            </a:r>
            <a:endParaRPr lang="en-GB" sz="2400" dirty="0"/>
          </a:p>
        </p:txBody>
      </p:sp>
      <p:pic>
        <p:nvPicPr>
          <p:cNvPr id="10" name="Picture 9"/>
          <p:cNvPicPr>
            <a:picLocks noChangeAspect="1"/>
          </p:cNvPicPr>
          <p:nvPr/>
        </p:nvPicPr>
        <p:blipFill>
          <a:blip r:embed="rId2"/>
          <a:stretch>
            <a:fillRect/>
          </a:stretch>
        </p:blipFill>
        <p:spPr>
          <a:xfrm>
            <a:off x="8619586" y="213358"/>
            <a:ext cx="3572414" cy="2250985"/>
          </a:xfrm>
          <a:prstGeom prst="rect">
            <a:avLst/>
          </a:prstGeom>
        </p:spPr>
      </p:pic>
      <p:grpSp>
        <p:nvGrpSpPr>
          <p:cNvPr id="17" name="Group 16"/>
          <p:cNvGrpSpPr/>
          <p:nvPr/>
        </p:nvGrpSpPr>
        <p:grpSpPr>
          <a:xfrm>
            <a:off x="5113902" y="89559"/>
            <a:ext cx="3738443" cy="2498581"/>
            <a:chOff x="6782746" y="229294"/>
            <a:chExt cx="5137816" cy="3433849"/>
          </a:xfrm>
        </p:grpSpPr>
        <p:pic>
          <p:nvPicPr>
            <p:cNvPr id="9" name="Picture 8"/>
            <p:cNvPicPr>
              <a:picLocks noChangeAspect="1"/>
            </p:cNvPicPr>
            <p:nvPr/>
          </p:nvPicPr>
          <p:blipFill>
            <a:blip r:embed="rId3"/>
            <a:stretch>
              <a:fillRect/>
            </a:stretch>
          </p:blipFill>
          <p:spPr>
            <a:xfrm>
              <a:off x="6782746" y="229294"/>
              <a:ext cx="5137816" cy="3433849"/>
            </a:xfrm>
            <a:prstGeom prst="rect">
              <a:avLst/>
            </a:prstGeom>
          </p:spPr>
        </p:pic>
        <p:sp>
          <p:nvSpPr>
            <p:cNvPr id="11" name="Rectangle 10"/>
            <p:cNvSpPr/>
            <p:nvPr/>
          </p:nvSpPr>
          <p:spPr>
            <a:xfrm>
              <a:off x="10108289" y="481238"/>
              <a:ext cx="1101585" cy="461666"/>
            </a:xfrm>
            <a:prstGeom prst="rect">
              <a:avLst/>
            </a:prstGeom>
          </p:spPr>
          <p:txBody>
            <a:bodyPr wrap="none">
              <a:spAutoFit/>
            </a:bodyPr>
            <a:lstStyle/>
            <a:p>
              <a:r>
                <a:rPr lang="en-GB" sz="2400" dirty="0" smtClean="0">
                  <a:solidFill>
                    <a:srgbClr val="FF0000"/>
                  </a:solidFill>
                </a:rPr>
                <a:t>Anisole</a:t>
              </a:r>
              <a:endParaRPr lang="en-GB" dirty="0"/>
            </a:p>
          </p:txBody>
        </p:sp>
      </p:grpSp>
      <p:sp>
        <p:nvSpPr>
          <p:cNvPr id="12" name="Rectangle 11"/>
          <p:cNvSpPr/>
          <p:nvPr/>
        </p:nvSpPr>
        <p:spPr>
          <a:xfrm>
            <a:off x="10777247" y="278089"/>
            <a:ext cx="1177695" cy="461665"/>
          </a:xfrm>
          <a:prstGeom prst="rect">
            <a:avLst/>
          </a:prstGeom>
        </p:spPr>
        <p:txBody>
          <a:bodyPr wrap="none">
            <a:spAutoFit/>
          </a:bodyPr>
          <a:lstStyle/>
          <a:p>
            <a:r>
              <a:rPr lang="en-GB" sz="2400" dirty="0" smtClean="0">
                <a:solidFill>
                  <a:srgbClr val="FF0000"/>
                </a:solidFill>
              </a:rPr>
              <a:t>P-cresol</a:t>
            </a:r>
            <a:endParaRPr lang="en-GB" dirty="0"/>
          </a:p>
        </p:txBody>
      </p:sp>
      <p:grpSp>
        <p:nvGrpSpPr>
          <p:cNvPr id="15" name="Group 14"/>
          <p:cNvGrpSpPr/>
          <p:nvPr/>
        </p:nvGrpSpPr>
        <p:grpSpPr>
          <a:xfrm>
            <a:off x="744289" y="3286915"/>
            <a:ext cx="5095032" cy="3275712"/>
            <a:chOff x="432501" y="3357396"/>
            <a:chExt cx="4817796" cy="3113850"/>
          </a:xfrm>
        </p:grpSpPr>
        <p:pic>
          <p:nvPicPr>
            <p:cNvPr id="13" name="Picture 12"/>
            <p:cNvPicPr>
              <a:picLocks noChangeAspect="1"/>
            </p:cNvPicPr>
            <p:nvPr/>
          </p:nvPicPr>
          <p:blipFill>
            <a:blip r:embed="rId4"/>
            <a:stretch>
              <a:fillRect/>
            </a:stretch>
          </p:blipFill>
          <p:spPr>
            <a:xfrm>
              <a:off x="432501" y="3357396"/>
              <a:ext cx="4817796" cy="3113850"/>
            </a:xfrm>
            <a:prstGeom prst="rect">
              <a:avLst/>
            </a:prstGeom>
          </p:spPr>
        </p:pic>
        <p:pic>
          <p:nvPicPr>
            <p:cNvPr id="14" name="Picture 13"/>
            <p:cNvPicPr>
              <a:picLocks noChangeAspect="1"/>
            </p:cNvPicPr>
            <p:nvPr/>
          </p:nvPicPr>
          <p:blipFill>
            <a:blip r:embed="rId5"/>
            <a:stretch>
              <a:fillRect/>
            </a:stretch>
          </p:blipFill>
          <p:spPr>
            <a:xfrm>
              <a:off x="1224323" y="3583478"/>
              <a:ext cx="980123" cy="1117416"/>
            </a:xfrm>
            <a:prstGeom prst="rect">
              <a:avLst/>
            </a:prstGeom>
          </p:spPr>
        </p:pic>
      </p:grpSp>
      <p:pic>
        <p:nvPicPr>
          <p:cNvPr id="16" name="Picture 15"/>
          <p:cNvPicPr>
            <a:picLocks noChangeAspect="1"/>
          </p:cNvPicPr>
          <p:nvPr/>
        </p:nvPicPr>
        <p:blipFill>
          <a:blip r:embed="rId6"/>
          <a:stretch>
            <a:fillRect/>
          </a:stretch>
        </p:blipFill>
        <p:spPr>
          <a:xfrm>
            <a:off x="6325383" y="3228594"/>
            <a:ext cx="5479106" cy="3795582"/>
          </a:xfrm>
          <a:prstGeom prst="rect">
            <a:avLst/>
          </a:prstGeom>
        </p:spPr>
      </p:pic>
    </p:spTree>
    <p:extLst>
      <p:ext uri="{BB962C8B-B14F-4D97-AF65-F5344CB8AC3E}">
        <p14:creationId xmlns:p14="http://schemas.microsoft.com/office/powerpoint/2010/main" val="231051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21" y="139838"/>
            <a:ext cx="10515600" cy="1325563"/>
          </a:xfrm>
        </p:spPr>
        <p:txBody>
          <a:bodyPr/>
          <a:lstStyle/>
          <a:p>
            <a:r>
              <a:rPr lang="en-GB" b="1" dirty="0" smtClean="0">
                <a:solidFill>
                  <a:srgbClr val="0070C0"/>
                </a:solidFill>
              </a:rPr>
              <a:t>Basic objective of MD (</a:t>
            </a:r>
            <a:r>
              <a:rPr lang="en-GB" b="1" dirty="0" smtClean="0">
                <a:solidFill>
                  <a:srgbClr val="FF0000"/>
                </a:solidFill>
              </a:rPr>
              <a:t>cycle of consistency</a:t>
            </a:r>
            <a:r>
              <a:rPr lang="en-GB" b="1" dirty="0" smtClean="0">
                <a:solidFill>
                  <a:srgbClr val="0070C0"/>
                </a:solidFill>
              </a:rPr>
              <a:t>)</a:t>
            </a:r>
            <a:endParaRPr lang="en-GB" b="1" dirty="0">
              <a:solidFill>
                <a:srgbClr val="0070C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63" y="1229032"/>
            <a:ext cx="8855327" cy="5628968"/>
          </a:xfrm>
          <a:prstGeom prst="rect">
            <a:avLst/>
          </a:prstGeom>
        </p:spPr>
      </p:pic>
      <p:sp>
        <p:nvSpPr>
          <p:cNvPr id="3" name="Rectangle 2"/>
          <p:cNvSpPr/>
          <p:nvPr/>
        </p:nvSpPr>
        <p:spPr>
          <a:xfrm>
            <a:off x="5450717" y="4215163"/>
            <a:ext cx="1079438" cy="249786"/>
          </a:xfrm>
          <a:prstGeom prst="rect">
            <a:avLst/>
          </a:prstGeom>
          <a:solidFill>
            <a:schemeClr val="accent1">
              <a:alpha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074175" y="3898530"/>
            <a:ext cx="1930649" cy="267630"/>
          </a:xfrm>
          <a:prstGeom prst="rect">
            <a:avLst/>
          </a:prstGeom>
          <a:solidFill>
            <a:schemeClr val="accent2">
              <a:alpha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450716" y="3626377"/>
            <a:ext cx="1110662" cy="236407"/>
          </a:xfrm>
          <a:prstGeom prst="rect">
            <a:avLst/>
          </a:prstGeom>
          <a:solidFill>
            <a:schemeClr val="accent4">
              <a:lumMod val="40000"/>
              <a:lumOff val="60000"/>
              <a:alpha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9898189" y="2084224"/>
            <a:ext cx="2113903" cy="882000"/>
          </a:xfrm>
          <a:prstGeom prst="rect">
            <a:avLst/>
          </a:prstGeom>
          <a:solidFill>
            <a:schemeClr val="accent4">
              <a:lumMod val="40000"/>
              <a:lumOff val="60000"/>
              <a:alpha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9898190" y="3297106"/>
            <a:ext cx="2113903" cy="708411"/>
          </a:xfrm>
          <a:prstGeom prst="rect">
            <a:avLst/>
          </a:prstGeom>
          <a:solidFill>
            <a:schemeClr val="accent2">
              <a:alpha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9898190" y="4232942"/>
            <a:ext cx="2113904" cy="1150751"/>
          </a:xfrm>
          <a:prstGeom prst="rect">
            <a:avLst/>
          </a:prstGeom>
          <a:solidFill>
            <a:schemeClr val="accent1">
              <a:alpha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9898189" y="2063559"/>
            <a:ext cx="2421678" cy="923330"/>
          </a:xfrm>
          <a:prstGeom prst="rect">
            <a:avLst/>
          </a:prstGeom>
          <a:noFill/>
        </p:spPr>
        <p:txBody>
          <a:bodyPr wrap="square" rtlCol="0">
            <a:spAutoFit/>
          </a:bodyPr>
          <a:lstStyle/>
          <a:p>
            <a:r>
              <a:rPr lang="en-GB" dirty="0" smtClean="0">
                <a:solidFill>
                  <a:srgbClr val="FF0000"/>
                </a:solidFill>
              </a:rPr>
              <a:t>Solid: </a:t>
            </a:r>
            <a:r>
              <a:rPr lang="en-GB" dirty="0" smtClean="0"/>
              <a:t>Primitive cell</a:t>
            </a:r>
          </a:p>
          <a:p>
            <a:r>
              <a:rPr lang="en-GB" dirty="0" smtClean="0">
                <a:solidFill>
                  <a:srgbClr val="FF0000"/>
                </a:solidFill>
              </a:rPr>
              <a:t>Liquid: </a:t>
            </a:r>
            <a:r>
              <a:rPr lang="en-GB" dirty="0" smtClean="0"/>
              <a:t>Radial distribution</a:t>
            </a:r>
            <a:endParaRPr lang="en-GB" dirty="0"/>
          </a:p>
        </p:txBody>
      </p:sp>
      <p:sp>
        <p:nvSpPr>
          <p:cNvPr id="11" name="TextBox 10"/>
          <p:cNvSpPr txBox="1"/>
          <p:nvPr/>
        </p:nvSpPr>
        <p:spPr>
          <a:xfrm>
            <a:off x="9945212" y="3297082"/>
            <a:ext cx="2019857" cy="646331"/>
          </a:xfrm>
          <a:prstGeom prst="rect">
            <a:avLst/>
          </a:prstGeom>
          <a:noFill/>
        </p:spPr>
        <p:txBody>
          <a:bodyPr wrap="square" rtlCol="0">
            <a:spAutoFit/>
          </a:bodyPr>
          <a:lstStyle/>
          <a:p>
            <a:r>
              <a:rPr lang="en-GB" dirty="0" smtClean="0"/>
              <a:t>Phase transitions</a:t>
            </a:r>
          </a:p>
          <a:p>
            <a:r>
              <a:rPr lang="en-GB" dirty="0" smtClean="0"/>
              <a:t>Thermal expansion</a:t>
            </a:r>
            <a:endParaRPr lang="en-GB" dirty="0"/>
          </a:p>
        </p:txBody>
      </p:sp>
      <p:sp>
        <p:nvSpPr>
          <p:cNvPr id="12" name="TextBox 11"/>
          <p:cNvSpPr txBox="1"/>
          <p:nvPr/>
        </p:nvSpPr>
        <p:spPr>
          <a:xfrm>
            <a:off x="9898190" y="4208152"/>
            <a:ext cx="2186012" cy="1200329"/>
          </a:xfrm>
          <a:prstGeom prst="rect">
            <a:avLst/>
          </a:prstGeom>
          <a:noFill/>
        </p:spPr>
        <p:txBody>
          <a:bodyPr wrap="square" rtlCol="0">
            <a:spAutoFit/>
          </a:bodyPr>
          <a:lstStyle/>
          <a:p>
            <a:r>
              <a:rPr lang="en-GB" dirty="0" smtClean="0"/>
              <a:t>Self-diffusion</a:t>
            </a:r>
          </a:p>
          <a:p>
            <a:r>
              <a:rPr lang="en-GB" dirty="0" smtClean="0"/>
              <a:t>Rotational diffusion</a:t>
            </a:r>
          </a:p>
          <a:p>
            <a:r>
              <a:rPr lang="en-GB" dirty="0" smtClean="0"/>
              <a:t>Viscosity</a:t>
            </a:r>
          </a:p>
          <a:p>
            <a:r>
              <a:rPr lang="en-GB" dirty="0" smtClean="0"/>
              <a:t>Thermal conductivity</a:t>
            </a:r>
            <a:endParaRPr lang="en-GB" dirty="0"/>
          </a:p>
        </p:txBody>
      </p:sp>
    </p:spTree>
    <p:extLst>
      <p:ext uri="{BB962C8B-B14F-4D97-AF65-F5344CB8AC3E}">
        <p14:creationId xmlns:p14="http://schemas.microsoft.com/office/powerpoint/2010/main" val="1053040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76" y="101646"/>
            <a:ext cx="10515600" cy="1325563"/>
          </a:xfrm>
        </p:spPr>
        <p:txBody>
          <a:bodyPr/>
          <a:lstStyle/>
          <a:p>
            <a:r>
              <a:rPr lang="en-GB" b="1" dirty="0" smtClean="0">
                <a:solidFill>
                  <a:schemeClr val="accent5"/>
                </a:solidFill>
              </a:rPr>
              <a:t>We can generate the S(Q,E) from simulation and perform exactly the same analysis</a:t>
            </a:r>
            <a:endParaRPr lang="en-GB" b="1" dirty="0">
              <a:solidFill>
                <a:schemeClr val="accent5"/>
              </a:solidFill>
            </a:endParaRPr>
          </a:p>
        </p:txBody>
      </p:sp>
      <p:pic>
        <p:nvPicPr>
          <p:cNvPr id="9" name="Picture 8"/>
          <p:cNvPicPr>
            <a:picLocks noChangeAspect="1"/>
          </p:cNvPicPr>
          <p:nvPr/>
        </p:nvPicPr>
        <p:blipFill>
          <a:blip r:embed="rId2"/>
          <a:stretch>
            <a:fillRect/>
          </a:stretch>
        </p:blipFill>
        <p:spPr>
          <a:xfrm>
            <a:off x="112890" y="2246487"/>
            <a:ext cx="7565122" cy="3978877"/>
          </a:xfrm>
          <a:prstGeom prst="rect">
            <a:avLst/>
          </a:prstGeom>
        </p:spPr>
      </p:pic>
      <p:sp>
        <p:nvSpPr>
          <p:cNvPr id="10" name="Rectangle 9"/>
          <p:cNvSpPr/>
          <p:nvPr/>
        </p:nvSpPr>
        <p:spPr>
          <a:xfrm>
            <a:off x="246730" y="1409888"/>
            <a:ext cx="5883138" cy="830997"/>
          </a:xfrm>
          <a:prstGeom prst="rect">
            <a:avLst/>
          </a:prstGeom>
        </p:spPr>
        <p:txBody>
          <a:bodyPr wrap="square">
            <a:spAutoFit/>
          </a:bodyPr>
          <a:lstStyle/>
          <a:p>
            <a:pPr algn="ctr"/>
            <a:r>
              <a:rPr lang="en-GB" sz="2400" dirty="0" smtClean="0">
                <a:solidFill>
                  <a:srgbClr val="FF0000"/>
                </a:solidFill>
              </a:rPr>
              <a:t>The accuracy of a model can be determined by how well the S(Q,E) matches</a:t>
            </a:r>
            <a:endParaRPr lang="en-GB" sz="2400" dirty="0">
              <a:solidFill>
                <a:srgbClr val="FF000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391038658"/>
              </p:ext>
            </p:extLst>
          </p:nvPr>
        </p:nvGraphicFramePr>
        <p:xfrm>
          <a:off x="7873295" y="2291614"/>
          <a:ext cx="3975100" cy="4000500"/>
        </p:xfrm>
        <a:graphic>
          <a:graphicData uri="http://schemas.openxmlformats.org/drawingml/2006/table">
            <a:tbl>
              <a:tblPr/>
              <a:tblGrid>
                <a:gridCol w="1308100">
                  <a:extLst>
                    <a:ext uri="{9D8B030D-6E8A-4147-A177-3AD203B41FA5}">
                      <a16:colId xmlns:a16="http://schemas.microsoft.com/office/drawing/2014/main" val="1110219097"/>
                    </a:ext>
                  </a:extLst>
                </a:gridCol>
                <a:gridCol w="1168400">
                  <a:extLst>
                    <a:ext uri="{9D8B030D-6E8A-4147-A177-3AD203B41FA5}">
                      <a16:colId xmlns:a16="http://schemas.microsoft.com/office/drawing/2014/main" val="1800191344"/>
                    </a:ext>
                  </a:extLst>
                </a:gridCol>
                <a:gridCol w="850900">
                  <a:extLst>
                    <a:ext uri="{9D8B030D-6E8A-4147-A177-3AD203B41FA5}">
                      <a16:colId xmlns:a16="http://schemas.microsoft.com/office/drawing/2014/main" val="1963922662"/>
                    </a:ext>
                  </a:extLst>
                </a:gridCol>
                <a:gridCol w="647700">
                  <a:extLst>
                    <a:ext uri="{9D8B030D-6E8A-4147-A177-3AD203B41FA5}">
                      <a16:colId xmlns:a16="http://schemas.microsoft.com/office/drawing/2014/main" val="2617373259"/>
                    </a:ext>
                  </a:extLst>
                </a:gridCol>
              </a:tblGrid>
              <a:tr h="190500">
                <a:tc>
                  <a:txBody>
                    <a:bodyPr/>
                    <a:lstStyle/>
                    <a:p>
                      <a:pPr algn="l" fontAlgn="b"/>
                      <a:endParaRPr lang="en-GB" sz="1100" b="0" i="0" u="none" strike="noStrike">
                        <a:solidFill>
                          <a:srgbClr val="000000"/>
                        </a:solidFill>
                        <a:effectLst/>
                        <a:latin typeface="Calibri" panose="020F0502020204030204" pitchFamily="34" charset="0"/>
                      </a:endParaRPr>
                    </a:p>
                  </a:txBody>
                  <a:tcPr marL="4233" marR="4233" marT="423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GB" sz="1100" b="0" i="0" u="none" strike="noStrike">
                        <a:solidFill>
                          <a:srgbClr val="000000"/>
                        </a:solidFill>
                        <a:effectLst/>
                        <a:latin typeface="Calibri" panose="020F0502020204030204" pitchFamily="34" charset="0"/>
                      </a:endParaRPr>
                    </a:p>
                  </a:txBody>
                  <a:tcPr marL="4233" marR="4233" marT="4233" marB="0" anchor="b">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Expt HR D</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fontAlgn="b"/>
                      <a:r>
                        <a:rPr lang="en-GB" sz="1100" b="0" i="0" u="none" strike="noStrike" dirty="0">
                          <a:solidFill>
                            <a:srgbClr val="000000"/>
                          </a:solidFill>
                          <a:effectLst/>
                          <a:latin typeface="Calibri" panose="020F0502020204030204" pitchFamily="34" charset="0"/>
                        </a:rPr>
                        <a:t>Sim </a:t>
                      </a:r>
                      <a:r>
                        <a:rPr lang="en-GB" sz="1100" b="0" i="0" u="none" strike="noStrike" dirty="0" smtClean="0">
                          <a:solidFill>
                            <a:srgbClr val="000000"/>
                          </a:solidFill>
                          <a:effectLst/>
                          <a:latin typeface="Calibri" panose="020F0502020204030204" pitchFamily="34" charset="0"/>
                        </a:rPr>
                        <a:t>HR D</a:t>
                      </a:r>
                      <a:endParaRPr lang="en-GB" sz="1100" b="0" i="0" u="none" strike="noStrike" dirty="0">
                        <a:solidFill>
                          <a:srgbClr val="000000"/>
                        </a:solidFill>
                        <a:effectLst/>
                        <a:latin typeface="Calibri" panose="020F0502020204030204" pitchFamily="34" charset="0"/>
                      </a:endParaRP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6515007"/>
                  </a:ext>
                </a:extLst>
              </a:tr>
              <a:tr h="190500">
                <a:tc>
                  <a:txBody>
                    <a:bodyPr/>
                    <a:lstStyle/>
                    <a:p>
                      <a:pPr algn="l" fontAlgn="b"/>
                      <a:r>
                        <a:rPr lang="en-GB" sz="1100" b="0" i="0" u="none" strike="noStrike">
                          <a:solidFill>
                            <a:srgbClr val="000000"/>
                          </a:solidFill>
                          <a:effectLst/>
                          <a:latin typeface="Calibri" panose="020F0502020204030204" pitchFamily="34" charset="0"/>
                        </a:rPr>
                        <a:t>Anisole</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19.66</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tc>
                  <a:txBody>
                    <a:bodyPr/>
                    <a:lstStyle/>
                    <a:p>
                      <a:pPr algn="r" fontAlgn="b"/>
                      <a:r>
                        <a:rPr lang="en-GB" sz="1100" b="0" i="0" u="none" strike="noStrike">
                          <a:solidFill>
                            <a:srgbClr val="000000"/>
                          </a:solidFill>
                          <a:effectLst/>
                          <a:latin typeface="Calibri" panose="020F0502020204030204" pitchFamily="34" charset="0"/>
                        </a:rPr>
                        <a:t>18.48</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496031603"/>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23.345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tc>
                  <a:txBody>
                    <a:bodyPr/>
                    <a:lstStyle/>
                    <a:p>
                      <a:pPr algn="r" fontAlgn="b"/>
                      <a:r>
                        <a:rPr lang="en-GB" sz="1100" b="0" i="0" u="none" strike="noStrike">
                          <a:solidFill>
                            <a:srgbClr val="000000"/>
                          </a:solidFill>
                          <a:effectLst/>
                          <a:latin typeface="Calibri" panose="020F0502020204030204" pitchFamily="34" charset="0"/>
                        </a:rPr>
                        <a:t>27.11</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37696853"/>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35.955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tc>
                  <a:txBody>
                    <a:bodyPr/>
                    <a:lstStyle/>
                    <a:p>
                      <a:pPr algn="r" fontAlgn="b"/>
                      <a:r>
                        <a:rPr lang="en-GB" sz="1100" b="0" i="0" u="none" strike="noStrike">
                          <a:solidFill>
                            <a:srgbClr val="000000"/>
                          </a:solidFill>
                          <a:effectLst/>
                          <a:latin typeface="Calibri" panose="020F0502020204030204" pitchFamily="34" charset="0"/>
                        </a:rPr>
                        <a:t>33.075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118953513"/>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l" fontAlgn="b"/>
                      <a:r>
                        <a:rPr lang="en-GB" sz="1100" b="0" i="0" u="none" strike="noStrike">
                          <a:solidFill>
                            <a:srgbClr val="000000"/>
                          </a:solidFill>
                          <a:effectLst/>
                          <a:latin typeface="Calibri" panose="020F0502020204030204" pitchFamily="34" charset="0"/>
                        </a:rPr>
                        <a:t>E activation</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10.61</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r" fontAlgn="b"/>
                      <a:r>
                        <a:rPr lang="en-GB" sz="1100" b="0" i="0" u="none" strike="noStrike">
                          <a:solidFill>
                            <a:srgbClr val="000000"/>
                          </a:solidFill>
                          <a:effectLst/>
                          <a:latin typeface="Calibri" panose="020F0502020204030204" pitchFamily="34" charset="0"/>
                        </a:rPr>
                        <a:t>10.45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48328454"/>
                  </a:ext>
                </a:extLst>
              </a:tr>
              <a:tr h="190500">
                <a:tc>
                  <a:txBody>
                    <a:bodyPr/>
                    <a:lstStyle/>
                    <a:p>
                      <a:pPr algn="l" fontAlgn="b"/>
                      <a:r>
                        <a:rPr lang="en-GB" sz="1100" b="0" i="0" u="none" strike="noStrike">
                          <a:solidFill>
                            <a:srgbClr val="000000"/>
                          </a:solidFill>
                          <a:effectLst/>
                          <a:latin typeface="Calibri" panose="020F0502020204030204" pitchFamily="34" charset="0"/>
                        </a:rPr>
                        <a:t>Guaicol</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6.98</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tc>
                  <a:txBody>
                    <a:bodyPr/>
                    <a:lstStyle/>
                    <a:p>
                      <a:pPr algn="r" fontAlgn="b"/>
                      <a:r>
                        <a:rPr lang="en-GB" sz="1100" b="0" i="0" u="none" strike="noStrike">
                          <a:solidFill>
                            <a:srgbClr val="000000"/>
                          </a:solidFill>
                          <a:effectLst/>
                          <a:latin typeface="Calibri" panose="020F0502020204030204" pitchFamily="34" charset="0"/>
                        </a:rPr>
                        <a:t>7.325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804057798"/>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14.375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tc>
                  <a:txBody>
                    <a:bodyPr/>
                    <a:lstStyle/>
                    <a:p>
                      <a:pPr algn="r" fontAlgn="b"/>
                      <a:r>
                        <a:rPr lang="en-GB" sz="1100" b="0" i="0" u="none" strike="noStrike">
                          <a:solidFill>
                            <a:srgbClr val="000000"/>
                          </a:solidFill>
                          <a:effectLst/>
                          <a:latin typeface="Calibri" panose="020F0502020204030204" pitchFamily="34" charset="0"/>
                        </a:rPr>
                        <a:t>11.41</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07512870"/>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18.01</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tc>
                  <a:txBody>
                    <a:bodyPr/>
                    <a:lstStyle/>
                    <a:p>
                      <a:pPr algn="r" fontAlgn="b"/>
                      <a:r>
                        <a:rPr lang="en-GB" sz="1100" b="0" i="0" u="none" strike="noStrike">
                          <a:solidFill>
                            <a:srgbClr val="000000"/>
                          </a:solidFill>
                          <a:effectLst/>
                          <a:latin typeface="Calibri" panose="020F0502020204030204" pitchFamily="34" charset="0"/>
                        </a:rPr>
                        <a:t>18.245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04179657"/>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l" fontAlgn="b"/>
                      <a:r>
                        <a:rPr lang="en-GB" sz="1100" b="0" i="0" u="none" strike="noStrike">
                          <a:solidFill>
                            <a:srgbClr val="000000"/>
                          </a:solidFill>
                          <a:effectLst/>
                          <a:latin typeface="Calibri" panose="020F0502020204030204" pitchFamily="34" charset="0"/>
                        </a:rPr>
                        <a:t>E activation</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17.11</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16.23</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116962"/>
                  </a:ext>
                </a:extLst>
              </a:tr>
              <a:tr h="190500">
                <a:tc>
                  <a:txBody>
                    <a:bodyPr/>
                    <a:lstStyle/>
                    <a:p>
                      <a:pPr algn="l" fontAlgn="b"/>
                      <a:r>
                        <a:rPr lang="en-GB" sz="1100" b="0" i="0" u="none" strike="noStrike">
                          <a:solidFill>
                            <a:srgbClr val="000000"/>
                          </a:solidFill>
                          <a:effectLst/>
                          <a:latin typeface="Calibri" panose="020F0502020204030204" pitchFamily="34" charset="0"/>
                        </a:rPr>
                        <a:t>o-cresol</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9.475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tc>
                  <a:txBody>
                    <a:bodyPr/>
                    <a:lstStyle/>
                    <a:p>
                      <a:pPr algn="r" fontAlgn="b"/>
                      <a:r>
                        <a:rPr lang="en-GB" sz="1100" b="0" i="0" u="none" strike="noStrike">
                          <a:solidFill>
                            <a:srgbClr val="000000"/>
                          </a:solidFill>
                          <a:effectLst/>
                          <a:latin typeface="Calibri" panose="020F0502020204030204" pitchFamily="34" charset="0"/>
                        </a:rPr>
                        <a:t>5.06</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031451386"/>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12.635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tc>
                  <a:txBody>
                    <a:bodyPr/>
                    <a:lstStyle/>
                    <a:p>
                      <a:pPr algn="r" fontAlgn="b"/>
                      <a:r>
                        <a:rPr lang="en-GB" sz="1100" b="0" i="0" u="none" strike="noStrike">
                          <a:solidFill>
                            <a:srgbClr val="000000"/>
                          </a:solidFill>
                          <a:effectLst/>
                          <a:latin typeface="Calibri" panose="020F0502020204030204" pitchFamily="34" charset="0"/>
                        </a:rPr>
                        <a:t>7.785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73408025"/>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20.71</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tc>
                  <a:txBody>
                    <a:bodyPr/>
                    <a:lstStyle/>
                    <a:p>
                      <a:pPr algn="r" fontAlgn="b"/>
                      <a:r>
                        <a:rPr lang="en-GB" sz="1100" b="0" i="0" u="none" strike="noStrike">
                          <a:solidFill>
                            <a:srgbClr val="000000"/>
                          </a:solidFill>
                          <a:effectLst/>
                          <a:latin typeface="Calibri" panose="020F0502020204030204" pitchFamily="34" charset="0"/>
                        </a:rPr>
                        <a:t>13.705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699320924"/>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l" fontAlgn="b"/>
                      <a:r>
                        <a:rPr lang="en-GB" sz="1100" b="0" i="0" u="none" strike="noStrike">
                          <a:solidFill>
                            <a:srgbClr val="000000"/>
                          </a:solidFill>
                          <a:effectLst/>
                          <a:latin typeface="Calibri" panose="020F0502020204030204" pitchFamily="34" charset="0"/>
                        </a:rPr>
                        <a:t>E activation</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6.905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17.66</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399424"/>
                  </a:ext>
                </a:extLst>
              </a:tr>
              <a:tr h="190500">
                <a:tc>
                  <a:txBody>
                    <a:bodyPr/>
                    <a:lstStyle/>
                    <a:p>
                      <a:pPr algn="l" fontAlgn="b"/>
                      <a:r>
                        <a:rPr lang="en-GB" sz="1100" b="0" i="0" u="none" strike="noStrike">
                          <a:solidFill>
                            <a:srgbClr val="000000"/>
                          </a:solidFill>
                          <a:effectLst/>
                          <a:latin typeface="Calibri" panose="020F0502020204030204" pitchFamily="34" charset="0"/>
                        </a:rPr>
                        <a:t>m-cresol</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4.46</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tc>
                  <a:txBody>
                    <a:bodyPr/>
                    <a:lstStyle/>
                    <a:p>
                      <a:pPr algn="r" fontAlgn="b"/>
                      <a:r>
                        <a:rPr lang="en-GB" sz="1100" b="0" i="0" u="none" strike="noStrike">
                          <a:solidFill>
                            <a:srgbClr val="000000"/>
                          </a:solidFill>
                          <a:effectLst/>
                          <a:latin typeface="Calibri" panose="020F0502020204030204" pitchFamily="34" charset="0"/>
                        </a:rPr>
                        <a:t>3.99</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971148358"/>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7.885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100" b="0" i="0" u="none" strike="noStrike">
                          <a:solidFill>
                            <a:srgbClr val="000000"/>
                          </a:solidFill>
                          <a:effectLst/>
                          <a:latin typeface="Calibri" panose="020F0502020204030204" pitchFamily="34" charset="0"/>
                        </a:rPr>
                        <a:t>6.285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554848282"/>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13.165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tc>
                  <a:txBody>
                    <a:bodyPr/>
                    <a:lstStyle/>
                    <a:p>
                      <a:pPr algn="r" fontAlgn="b"/>
                      <a:r>
                        <a:rPr lang="en-GB" sz="1100" b="0" i="0" u="none" strike="noStrike">
                          <a:solidFill>
                            <a:srgbClr val="000000"/>
                          </a:solidFill>
                          <a:effectLst/>
                          <a:latin typeface="Calibri" panose="020F0502020204030204" pitchFamily="34" charset="0"/>
                        </a:rPr>
                        <a:t>8.69</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238232476"/>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l" fontAlgn="b"/>
                      <a:r>
                        <a:rPr lang="en-GB" sz="1100" b="0" i="0" u="none" strike="noStrike">
                          <a:solidFill>
                            <a:srgbClr val="000000"/>
                          </a:solidFill>
                          <a:effectLst/>
                          <a:latin typeface="Calibri" panose="020F0502020204030204" pitchFamily="34" charset="0"/>
                        </a:rPr>
                        <a:t>E activation</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19.29</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13.92</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6400506"/>
                  </a:ext>
                </a:extLst>
              </a:tr>
              <a:tr h="190500">
                <a:tc>
                  <a:txBody>
                    <a:bodyPr/>
                    <a:lstStyle/>
                    <a:p>
                      <a:pPr algn="l" fontAlgn="b"/>
                      <a:r>
                        <a:rPr lang="en-GB" sz="1100" b="0" i="0" u="none" strike="noStrike">
                          <a:solidFill>
                            <a:srgbClr val="000000"/>
                          </a:solidFill>
                          <a:effectLst/>
                          <a:latin typeface="Calibri" panose="020F0502020204030204" pitchFamily="34" charset="0"/>
                        </a:rPr>
                        <a:t>p-cresol</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6.01</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tc>
                  <a:txBody>
                    <a:bodyPr/>
                    <a:lstStyle/>
                    <a:p>
                      <a:pPr algn="r" fontAlgn="b"/>
                      <a:r>
                        <a:rPr lang="en-GB" sz="1100" b="0" i="0" u="none" strike="noStrike">
                          <a:solidFill>
                            <a:srgbClr val="000000"/>
                          </a:solidFill>
                          <a:effectLst/>
                          <a:latin typeface="Calibri" panose="020F0502020204030204" pitchFamily="34" charset="0"/>
                        </a:rPr>
                        <a:t>3.77</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96662581"/>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10.33</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tc>
                  <a:txBody>
                    <a:bodyPr/>
                    <a:lstStyle/>
                    <a:p>
                      <a:pPr algn="r" fontAlgn="b"/>
                      <a:r>
                        <a:rPr lang="en-GB" sz="1100" b="0" i="0" u="none" strike="noStrike">
                          <a:solidFill>
                            <a:srgbClr val="000000"/>
                          </a:solidFill>
                          <a:effectLst/>
                          <a:latin typeface="Calibri" panose="020F0502020204030204" pitchFamily="34" charset="0"/>
                        </a:rPr>
                        <a:t>6.545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64809399"/>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1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13.3</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tc>
                  <a:txBody>
                    <a:bodyPr/>
                    <a:lstStyle/>
                    <a:p>
                      <a:pPr algn="r" fontAlgn="b"/>
                      <a:r>
                        <a:rPr lang="en-GB" sz="1100" b="0" i="0" u="none" strike="noStrike">
                          <a:solidFill>
                            <a:srgbClr val="000000"/>
                          </a:solidFill>
                          <a:effectLst/>
                          <a:latin typeface="Calibri" panose="020F0502020204030204" pitchFamily="34" charset="0"/>
                        </a:rPr>
                        <a:t>9.25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859155602"/>
                  </a:ext>
                </a:extLst>
              </a:tr>
              <a:tr h="190500">
                <a:tc>
                  <a:txBody>
                    <a:bodyPr/>
                    <a:lstStyle/>
                    <a:p>
                      <a:pPr algn="l" fontAlgn="b"/>
                      <a:r>
                        <a:rPr lang="en-GB" sz="11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l" fontAlgn="b"/>
                      <a:r>
                        <a:rPr lang="en-GB" sz="1100" b="0" i="0" u="none" strike="noStrike">
                          <a:solidFill>
                            <a:srgbClr val="000000"/>
                          </a:solidFill>
                          <a:effectLst/>
                          <a:latin typeface="Calibri" panose="020F0502020204030204" pitchFamily="34" charset="0"/>
                        </a:rPr>
                        <a:t>E activation</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a:solidFill>
                            <a:srgbClr val="000000"/>
                          </a:solidFill>
                          <a:effectLst/>
                          <a:latin typeface="Calibri" panose="020F0502020204030204" pitchFamily="34" charset="0"/>
                        </a:rPr>
                        <a:t>14.28</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100" b="0" i="0" u="none" strike="noStrike" dirty="0">
                          <a:solidFill>
                            <a:srgbClr val="000000"/>
                          </a:solidFill>
                          <a:effectLst/>
                          <a:latin typeface="Calibri" panose="020F0502020204030204" pitchFamily="34" charset="0"/>
                        </a:rPr>
                        <a:t>16.08</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4808263"/>
                  </a:ext>
                </a:extLst>
              </a:tr>
            </a:tbl>
          </a:graphicData>
        </a:graphic>
      </p:graphicFrame>
      <p:sp>
        <p:nvSpPr>
          <p:cNvPr id="13" name="Rectangle 12"/>
          <p:cNvSpPr/>
          <p:nvPr/>
        </p:nvSpPr>
        <p:spPr>
          <a:xfrm>
            <a:off x="6868476" y="1460617"/>
            <a:ext cx="5883138" cy="830997"/>
          </a:xfrm>
          <a:prstGeom prst="rect">
            <a:avLst/>
          </a:prstGeom>
        </p:spPr>
        <p:txBody>
          <a:bodyPr wrap="square">
            <a:spAutoFit/>
          </a:bodyPr>
          <a:lstStyle/>
          <a:p>
            <a:pPr algn="ctr"/>
            <a:r>
              <a:rPr lang="en-GB" sz="2400" dirty="0" smtClean="0"/>
              <a:t>Same fittings applied to </a:t>
            </a:r>
            <a:r>
              <a:rPr lang="en-GB" sz="2400" dirty="0" err="1" smtClean="0"/>
              <a:t>Expt</a:t>
            </a:r>
            <a:r>
              <a:rPr lang="en-GB" sz="2400" dirty="0" smtClean="0"/>
              <a:t> and Sim (Extracted diffusion coefficients)</a:t>
            </a:r>
            <a:endParaRPr lang="en-GB" sz="2400" dirty="0"/>
          </a:p>
        </p:txBody>
      </p:sp>
    </p:spTree>
    <p:extLst>
      <p:ext uri="{BB962C8B-B14F-4D97-AF65-F5344CB8AC3E}">
        <p14:creationId xmlns:p14="http://schemas.microsoft.com/office/powerpoint/2010/main" val="83140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56" y="-340472"/>
            <a:ext cx="10515600" cy="1325563"/>
          </a:xfrm>
        </p:spPr>
        <p:txBody>
          <a:bodyPr/>
          <a:lstStyle/>
          <a:p>
            <a:r>
              <a:rPr lang="en-GB" b="1" dirty="0" smtClean="0">
                <a:solidFill>
                  <a:schemeClr val="accent5"/>
                </a:solidFill>
              </a:rPr>
              <a:t>Diffusion from MSD</a:t>
            </a:r>
            <a:endParaRPr lang="en-GB" b="1" dirty="0">
              <a:solidFill>
                <a:schemeClr val="accent5"/>
              </a:solidFill>
            </a:endParaRPr>
          </a:p>
        </p:txBody>
      </p:sp>
      <p:sp>
        <p:nvSpPr>
          <p:cNvPr id="5" name="Content Placeholder 2"/>
          <p:cNvSpPr txBox="1">
            <a:spLocks/>
          </p:cNvSpPr>
          <p:nvPr/>
        </p:nvSpPr>
        <p:spPr>
          <a:xfrm>
            <a:off x="202191" y="832036"/>
            <a:ext cx="12530855" cy="2272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smtClean="0"/>
              <a:t>MSD provides the “true” self-diffusion coefficient</a:t>
            </a:r>
          </a:p>
          <a:p>
            <a:r>
              <a:rPr lang="en-GB" sz="2400" dirty="0" smtClean="0"/>
              <a:t>Major differences between this value and the fitted models for many simulations</a:t>
            </a:r>
          </a:p>
          <a:p>
            <a:r>
              <a:rPr lang="en-GB" sz="2400" dirty="0" smtClean="0"/>
              <a:t>This same error therefore occurs during experimental fittings</a:t>
            </a:r>
            <a:endParaRPr lang="en-GB" sz="2400" dirty="0"/>
          </a:p>
        </p:txBody>
      </p:sp>
      <p:graphicFrame>
        <p:nvGraphicFramePr>
          <p:cNvPr id="8" name="Table 7"/>
          <p:cNvGraphicFramePr>
            <a:graphicFrameLocks noGrp="1"/>
          </p:cNvGraphicFramePr>
          <p:nvPr>
            <p:extLst>
              <p:ext uri="{D42A27DB-BD31-4B8C-83A1-F6EECF244321}">
                <p14:modId xmlns:p14="http://schemas.microsoft.com/office/powerpoint/2010/main" val="531183721"/>
              </p:ext>
            </p:extLst>
          </p:nvPr>
        </p:nvGraphicFramePr>
        <p:xfrm>
          <a:off x="1011061" y="2358136"/>
          <a:ext cx="5508272" cy="4127330"/>
        </p:xfrm>
        <a:graphic>
          <a:graphicData uri="http://schemas.openxmlformats.org/drawingml/2006/table">
            <a:tbl>
              <a:tblPr/>
              <a:tblGrid>
                <a:gridCol w="1824283">
                  <a:extLst>
                    <a:ext uri="{9D8B030D-6E8A-4147-A177-3AD203B41FA5}">
                      <a16:colId xmlns:a16="http://schemas.microsoft.com/office/drawing/2014/main" val="3799241891"/>
                    </a:ext>
                  </a:extLst>
                </a:gridCol>
                <a:gridCol w="1629457">
                  <a:extLst>
                    <a:ext uri="{9D8B030D-6E8A-4147-A177-3AD203B41FA5}">
                      <a16:colId xmlns:a16="http://schemas.microsoft.com/office/drawing/2014/main" val="2815593441"/>
                    </a:ext>
                  </a:extLst>
                </a:gridCol>
                <a:gridCol w="2054532">
                  <a:extLst>
                    <a:ext uri="{9D8B030D-6E8A-4147-A177-3AD203B41FA5}">
                      <a16:colId xmlns:a16="http://schemas.microsoft.com/office/drawing/2014/main" val="3369067193"/>
                    </a:ext>
                  </a:extLst>
                </a:gridCol>
              </a:tblGrid>
              <a:tr h="253115">
                <a:tc>
                  <a:txBody>
                    <a:bodyPr/>
                    <a:lstStyle/>
                    <a:p>
                      <a:pPr algn="l" fontAlgn="b"/>
                      <a:endParaRPr lang="en-GB" sz="1600" b="0" i="0" u="none" strike="noStrike">
                        <a:solidFill>
                          <a:srgbClr val="000000"/>
                        </a:solidFill>
                        <a:effectLst/>
                        <a:latin typeface="Calibri" panose="020F0502020204030204" pitchFamily="34" charset="0"/>
                      </a:endParaRPr>
                    </a:p>
                  </a:txBody>
                  <a:tcPr marL="4233" marR="4233" marT="423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GB" sz="1600" b="0" i="0" u="none" strike="noStrike" dirty="0" smtClean="0">
                          <a:solidFill>
                            <a:srgbClr val="000000"/>
                          </a:solidFill>
                          <a:effectLst/>
                          <a:latin typeface="Calibri" panose="020F0502020204030204" pitchFamily="34" charset="0"/>
                        </a:rPr>
                        <a:t>Temperature (K)</a:t>
                      </a:r>
                      <a:endParaRPr lang="en-GB" sz="1600" b="0" i="0" u="none" strike="noStrike" dirty="0">
                        <a:solidFill>
                          <a:srgbClr val="000000"/>
                        </a:solidFill>
                        <a:effectLst/>
                        <a:latin typeface="Calibri" panose="020F0502020204030204" pitchFamily="34" charset="0"/>
                      </a:endParaRPr>
                    </a:p>
                  </a:txBody>
                  <a:tcPr marL="4233" marR="4233" marT="4233" marB="0" anchor="b">
                    <a:lnL>
                      <a:noFill/>
                    </a:lnL>
                    <a:lnR>
                      <a:noFill/>
                    </a:lnR>
                    <a:lnT>
                      <a:noFill/>
                    </a:lnT>
                    <a:lnB w="19050" cap="flat" cmpd="sng" algn="ctr">
                      <a:solidFill>
                        <a:srgbClr val="000000"/>
                      </a:solidFill>
                      <a:prstDash val="solid"/>
                      <a:round/>
                      <a:headEnd type="none" w="med" len="med"/>
                      <a:tailEnd type="none" w="med" len="med"/>
                    </a:lnB>
                  </a:tcPr>
                </a:tc>
                <a:tc>
                  <a:txBody>
                    <a:bodyPr/>
                    <a:lstStyle/>
                    <a:p>
                      <a:pPr algn="l" fontAlgn="b"/>
                      <a:r>
                        <a:rPr lang="en-GB" sz="1600" b="0" i="0" u="none" strike="noStrike">
                          <a:solidFill>
                            <a:srgbClr val="000000"/>
                          </a:solidFill>
                          <a:effectLst/>
                          <a:latin typeface="Calibri" panose="020F0502020204030204" pitchFamily="34" charset="0"/>
                        </a:rPr>
                        <a:t>% Difference from MSD</a:t>
                      </a:r>
                    </a:p>
                  </a:txBody>
                  <a:tcPr marL="4233" marR="4233" marT="4233" marB="0" anchor="b">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8199667"/>
                  </a:ext>
                </a:extLst>
              </a:tr>
              <a:tr h="258281">
                <a:tc>
                  <a:txBody>
                    <a:bodyPr/>
                    <a:lstStyle/>
                    <a:p>
                      <a:pPr algn="l" fontAlgn="b"/>
                      <a:r>
                        <a:rPr lang="en-GB" sz="1600" b="0" i="0" u="none" strike="noStrike" dirty="0">
                          <a:solidFill>
                            <a:srgbClr val="000000"/>
                          </a:solidFill>
                          <a:effectLst/>
                          <a:latin typeface="Calibri" panose="020F0502020204030204" pitchFamily="34" charset="0"/>
                        </a:rPr>
                        <a:t>Anisole</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-0.698549167</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22851031"/>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7.408874802</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82023438"/>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-15.58192956</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182105943"/>
                  </a:ext>
                </a:extLst>
              </a:tr>
              <a:tr h="258281">
                <a:tc>
                  <a:txBody>
                    <a:bodyPr/>
                    <a:lstStyle/>
                    <a:p>
                      <a:pPr algn="l" fontAlgn="b"/>
                      <a:r>
                        <a:rPr lang="en-GB" sz="1600" b="0" i="0" u="none" strike="noStrike">
                          <a:solidFill>
                            <a:srgbClr val="000000"/>
                          </a:solidFill>
                          <a:effectLst/>
                          <a:latin typeface="Calibri" panose="020F0502020204030204" pitchFamily="34" charset="0"/>
                        </a:rPr>
                        <a:t>Guaicol</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25.85910653</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23797258"/>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-0.262237762</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02504765"/>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-1.003798155</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090192940"/>
                  </a:ext>
                </a:extLst>
              </a:tr>
              <a:tr h="258281">
                <a:tc>
                  <a:txBody>
                    <a:bodyPr/>
                    <a:lstStyle/>
                    <a:p>
                      <a:pPr algn="l" fontAlgn="b"/>
                      <a:r>
                        <a:rPr lang="en-GB" sz="1600" b="0" i="0" u="none" strike="noStrike">
                          <a:solidFill>
                            <a:srgbClr val="000000"/>
                          </a:solidFill>
                          <a:effectLst/>
                          <a:latin typeface="Calibri" panose="020F0502020204030204" pitchFamily="34" charset="0"/>
                        </a:rPr>
                        <a:t>o-cresol</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66.99669967</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054089158"/>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-1.580278129</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26556823"/>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-2.386039886</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664332596"/>
                  </a:ext>
                </a:extLst>
              </a:tr>
              <a:tr h="258281">
                <a:tc>
                  <a:txBody>
                    <a:bodyPr/>
                    <a:lstStyle/>
                    <a:p>
                      <a:pPr algn="l" fontAlgn="b"/>
                      <a:r>
                        <a:rPr lang="en-GB" sz="1600" b="0" i="0" u="none" strike="noStrike">
                          <a:solidFill>
                            <a:srgbClr val="000000"/>
                          </a:solidFill>
                          <a:effectLst/>
                          <a:latin typeface="Calibri" panose="020F0502020204030204" pitchFamily="34" charset="0"/>
                        </a:rPr>
                        <a:t>m-cresol</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159.0909091</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55993272"/>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52.54854369</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126974670"/>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-9.948186528</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93969917"/>
                  </a:ext>
                </a:extLst>
              </a:tr>
              <a:tr h="258281">
                <a:tc>
                  <a:txBody>
                    <a:bodyPr/>
                    <a:lstStyle/>
                    <a:p>
                      <a:pPr algn="l" fontAlgn="b"/>
                      <a:r>
                        <a:rPr lang="en-GB" sz="1600" b="0" i="0" u="none" strike="noStrike">
                          <a:solidFill>
                            <a:srgbClr val="000000"/>
                          </a:solidFill>
                          <a:effectLst/>
                          <a:latin typeface="Calibri" panose="020F0502020204030204" pitchFamily="34" charset="0"/>
                        </a:rPr>
                        <a:t>p-cresol</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330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153.0201342</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727659159"/>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360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a:solidFill>
                            <a:srgbClr val="000000"/>
                          </a:solidFill>
                          <a:effectLst/>
                          <a:latin typeface="Calibri" panose="020F0502020204030204" pitchFamily="34" charset="0"/>
                        </a:rPr>
                        <a:t>56.2052506</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531832523"/>
                  </a:ext>
                </a:extLst>
              </a:tr>
              <a:tr h="258281">
                <a:tc>
                  <a:txBody>
                    <a:bodyPr/>
                    <a:lstStyle/>
                    <a:p>
                      <a:pPr algn="l" fontAlgn="b"/>
                      <a:r>
                        <a:rPr lang="en-GB" sz="1600" b="0" i="0" u="none" strike="noStrike">
                          <a:solidFill>
                            <a:srgbClr val="000000"/>
                          </a:solidFill>
                          <a:effectLst/>
                          <a:latin typeface="Calibri" panose="020F0502020204030204" pitchFamily="34" charset="0"/>
                        </a:rPr>
                        <a:t> </a:t>
                      </a:r>
                    </a:p>
                  </a:txBody>
                  <a:tcPr marL="4233" marR="4233" marT="4233"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DEBF7"/>
                    </a:solidFill>
                  </a:tcPr>
                </a:tc>
                <a:tc>
                  <a:txBody>
                    <a:bodyPr/>
                    <a:lstStyle/>
                    <a:p>
                      <a:pPr algn="r" fontAlgn="b"/>
                      <a:r>
                        <a:rPr lang="en-GB" sz="1600" b="0" i="0" u="none" strike="noStrike">
                          <a:solidFill>
                            <a:srgbClr val="000000"/>
                          </a:solidFill>
                          <a:effectLst/>
                          <a:latin typeface="Calibri" panose="020F0502020204030204" pitchFamily="34" charset="0"/>
                        </a:rPr>
                        <a:t>390</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fontAlgn="b"/>
                      <a:r>
                        <a:rPr lang="en-GB" sz="1600" b="0" i="0" u="none" strike="noStrike" dirty="0">
                          <a:solidFill>
                            <a:srgbClr val="000000"/>
                          </a:solidFill>
                          <a:effectLst/>
                          <a:latin typeface="Calibri" panose="020F0502020204030204" pitchFamily="34" charset="0"/>
                        </a:rPr>
                        <a:t>-9.402546523</a:t>
                      </a:r>
                    </a:p>
                  </a:txBody>
                  <a:tcPr marL="4233" marR="4233" marT="4233"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93576591"/>
                  </a:ext>
                </a:extLst>
              </a:tr>
            </a:tbl>
          </a:graphicData>
        </a:graphic>
      </p:graphicFrame>
      <p:pic>
        <p:nvPicPr>
          <p:cNvPr id="9" name="Picture 8"/>
          <p:cNvPicPr>
            <a:picLocks noChangeAspect="1"/>
          </p:cNvPicPr>
          <p:nvPr/>
        </p:nvPicPr>
        <p:blipFill>
          <a:blip r:embed="rId2"/>
          <a:stretch>
            <a:fillRect/>
          </a:stretch>
        </p:blipFill>
        <p:spPr>
          <a:xfrm>
            <a:off x="6692842" y="2235534"/>
            <a:ext cx="5889272" cy="4519786"/>
          </a:xfrm>
          <a:prstGeom prst="rect">
            <a:avLst/>
          </a:prstGeom>
        </p:spPr>
      </p:pic>
    </p:spTree>
    <p:extLst>
      <p:ext uri="{BB962C8B-B14F-4D97-AF65-F5344CB8AC3E}">
        <p14:creationId xmlns:p14="http://schemas.microsoft.com/office/powerpoint/2010/main" val="3810931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44" y="536222"/>
            <a:ext cx="8257802" cy="6321778"/>
          </a:xfrm>
          <a:prstGeom prst="rect">
            <a:avLst/>
          </a:prstGeom>
        </p:spPr>
      </p:pic>
      <p:sp>
        <p:nvSpPr>
          <p:cNvPr id="9" name="Title 1"/>
          <p:cNvSpPr>
            <a:spLocks noGrp="1"/>
          </p:cNvSpPr>
          <p:nvPr>
            <p:ph type="title"/>
          </p:nvPr>
        </p:nvSpPr>
        <p:spPr>
          <a:xfrm>
            <a:off x="229145" y="-126560"/>
            <a:ext cx="10515600" cy="1325563"/>
          </a:xfrm>
        </p:spPr>
        <p:txBody>
          <a:bodyPr/>
          <a:lstStyle/>
          <a:p>
            <a:r>
              <a:rPr lang="en-GB" b="1" dirty="0" smtClean="0">
                <a:solidFill>
                  <a:schemeClr val="accent5"/>
                </a:solidFill>
              </a:rPr>
              <a:t>Why do we see this deviation?</a:t>
            </a:r>
            <a:endParaRPr lang="en-GB" b="1" dirty="0">
              <a:solidFill>
                <a:schemeClr val="accent5"/>
              </a:solidFill>
            </a:endParaRPr>
          </a:p>
        </p:txBody>
      </p:sp>
      <p:sp>
        <p:nvSpPr>
          <p:cNvPr id="10" name="Content Placeholder 2"/>
          <p:cNvSpPr txBox="1">
            <a:spLocks/>
          </p:cNvSpPr>
          <p:nvPr/>
        </p:nvSpPr>
        <p:spPr>
          <a:xfrm>
            <a:off x="7975600" y="832036"/>
            <a:ext cx="4176889" cy="47728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smtClean="0"/>
              <a:t>The first derivative of the MSD serves as a time-dependent diffusion coefficient</a:t>
            </a:r>
          </a:p>
          <a:p>
            <a:r>
              <a:rPr lang="en-GB" sz="2400" dirty="0" smtClean="0"/>
              <a:t>As each instrument has a limited time-scale, it can only sample motions within this range</a:t>
            </a:r>
          </a:p>
          <a:p>
            <a:r>
              <a:rPr lang="en-GB" sz="2400" dirty="0" smtClean="0"/>
              <a:t>The fastest systems in this study arrive at the self-diffusion asymptote within the instrument range, whereas the slower systems have not reached this “</a:t>
            </a:r>
            <a:r>
              <a:rPr lang="en-GB" sz="2400" dirty="0" err="1" smtClean="0"/>
              <a:t>Fickian</a:t>
            </a:r>
            <a:r>
              <a:rPr lang="en-GB" sz="2400" dirty="0" smtClean="0"/>
              <a:t>” regime</a:t>
            </a:r>
            <a:endParaRPr lang="en-GB" sz="2400" dirty="0"/>
          </a:p>
        </p:txBody>
      </p:sp>
    </p:spTree>
    <p:extLst>
      <p:ext uri="{BB962C8B-B14F-4D97-AF65-F5344CB8AC3E}">
        <p14:creationId xmlns:p14="http://schemas.microsoft.com/office/powerpoint/2010/main" val="1987294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276" y="-183535"/>
            <a:ext cx="11105444" cy="1325563"/>
          </a:xfrm>
        </p:spPr>
        <p:txBody>
          <a:bodyPr/>
          <a:lstStyle/>
          <a:p>
            <a:r>
              <a:rPr lang="en-GB" b="1" dirty="0" smtClean="0">
                <a:solidFill>
                  <a:schemeClr val="accent5"/>
                </a:solidFill>
              </a:rPr>
              <a:t>What about the rotations?</a:t>
            </a:r>
            <a:endParaRPr lang="en-GB" b="1" dirty="0">
              <a:solidFill>
                <a:schemeClr val="accent5"/>
              </a:solidFill>
            </a:endParaRPr>
          </a:p>
        </p:txBody>
      </p:sp>
      <p:pic>
        <p:nvPicPr>
          <p:cNvPr id="8" name="Picture 7"/>
          <p:cNvPicPr>
            <a:picLocks noChangeAspect="1"/>
          </p:cNvPicPr>
          <p:nvPr/>
        </p:nvPicPr>
        <p:blipFill>
          <a:blip r:embed="rId2"/>
          <a:stretch>
            <a:fillRect/>
          </a:stretch>
        </p:blipFill>
        <p:spPr>
          <a:xfrm>
            <a:off x="428320" y="1046072"/>
            <a:ext cx="7572931" cy="5811928"/>
          </a:xfrm>
          <a:prstGeom prst="rect">
            <a:avLst/>
          </a:prstGeom>
        </p:spPr>
      </p:pic>
      <p:sp>
        <p:nvSpPr>
          <p:cNvPr id="15" name="Content Placeholder 2"/>
          <p:cNvSpPr txBox="1">
            <a:spLocks/>
          </p:cNvSpPr>
          <p:nvPr/>
        </p:nvSpPr>
        <p:spPr>
          <a:xfrm>
            <a:off x="7021689" y="376686"/>
            <a:ext cx="5170311" cy="2052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A</a:t>
            </a:r>
            <a:r>
              <a:rPr lang="en-GB" sz="1600" dirty="0" smtClean="0"/>
              <a:t>ccurate for faster systems (E.g. Anisole 390 K)</a:t>
            </a:r>
          </a:p>
          <a:p>
            <a:r>
              <a:rPr lang="en-GB" sz="1600" dirty="0" smtClean="0"/>
              <a:t>Slower systems display multiple exponential decays (~3 for m-cresol 330 K) with different time scales</a:t>
            </a:r>
          </a:p>
          <a:p>
            <a:r>
              <a:rPr lang="en-GB" sz="1600" dirty="0" smtClean="0"/>
              <a:t>The largest portion of motions come from the slowest relaxation, which is 30 times slower than that extracted from FWHM fitting</a:t>
            </a:r>
          </a:p>
          <a:p>
            <a:r>
              <a:rPr lang="en-GB" sz="1600" dirty="0" smtClean="0"/>
              <a:t>Fittings in slow regime in general are inappropriate. Likely mostly fitting local motions (delta function probably accounting for some of these very slow motions)</a:t>
            </a:r>
          </a:p>
        </p:txBody>
      </p:sp>
      <p:pic>
        <p:nvPicPr>
          <p:cNvPr id="16" name="Picture 15"/>
          <p:cNvPicPr>
            <a:picLocks noChangeAspect="1"/>
          </p:cNvPicPr>
          <p:nvPr/>
        </p:nvPicPr>
        <p:blipFill>
          <a:blip r:embed="rId3"/>
          <a:stretch>
            <a:fillRect/>
          </a:stretch>
        </p:blipFill>
        <p:spPr>
          <a:xfrm>
            <a:off x="7188905" y="3043765"/>
            <a:ext cx="5151967" cy="3953933"/>
          </a:xfrm>
          <a:prstGeom prst="rect">
            <a:avLst/>
          </a:prstGeom>
        </p:spPr>
      </p:pic>
      <p:sp>
        <p:nvSpPr>
          <p:cNvPr id="17" name="Rectangle 16"/>
          <p:cNvSpPr/>
          <p:nvPr/>
        </p:nvSpPr>
        <p:spPr>
          <a:xfrm>
            <a:off x="7886698" y="3043765"/>
            <a:ext cx="3458704" cy="369332"/>
          </a:xfrm>
          <a:prstGeom prst="rect">
            <a:avLst/>
          </a:prstGeom>
        </p:spPr>
        <p:txBody>
          <a:bodyPr wrap="none">
            <a:spAutoFit/>
          </a:bodyPr>
          <a:lstStyle/>
          <a:p>
            <a:r>
              <a:rPr lang="en-GB" b="1" dirty="0" smtClean="0">
                <a:solidFill>
                  <a:srgbClr val="0070C0"/>
                </a:solidFill>
              </a:rPr>
              <a:t>3 exponential fit to m-cresol 330 K</a:t>
            </a:r>
            <a:endParaRPr lang="en-GB" b="1" dirty="0">
              <a:solidFill>
                <a:srgbClr val="0070C0"/>
              </a:solidFill>
            </a:endParaRPr>
          </a:p>
        </p:txBody>
      </p:sp>
    </p:spTree>
    <p:extLst>
      <p:ext uri="{BB962C8B-B14F-4D97-AF65-F5344CB8AC3E}">
        <p14:creationId xmlns:p14="http://schemas.microsoft.com/office/powerpoint/2010/main" val="2252783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5743595" y="5842157"/>
            <a:ext cx="5088094" cy="774875"/>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5743595" y="4504033"/>
            <a:ext cx="5997594" cy="774875"/>
          </a:xfrm>
          <a:prstGeom prst="roundRect">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5743595" y="3217987"/>
            <a:ext cx="4013200" cy="77487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73378" y="116770"/>
            <a:ext cx="12045244" cy="1325563"/>
          </a:xfrm>
        </p:spPr>
        <p:txBody>
          <a:bodyPr/>
          <a:lstStyle/>
          <a:p>
            <a:r>
              <a:rPr lang="en-GB" b="1" dirty="0" smtClean="0">
                <a:solidFill>
                  <a:srgbClr val="0070C0"/>
                </a:solidFill>
              </a:rPr>
              <a:t>Radial distribution functions can highlight hydrogen bonding trends</a:t>
            </a:r>
            <a:endParaRPr lang="en-GB" b="1" dirty="0">
              <a:solidFill>
                <a:srgbClr val="0070C0"/>
              </a:solidFill>
            </a:endParaRPr>
          </a:p>
        </p:txBody>
      </p:sp>
      <p:sp>
        <p:nvSpPr>
          <p:cNvPr id="5" name="Content Placeholder 2"/>
          <p:cNvSpPr txBox="1">
            <a:spLocks/>
          </p:cNvSpPr>
          <p:nvPr/>
        </p:nvSpPr>
        <p:spPr>
          <a:xfrm>
            <a:off x="627944" y="1532114"/>
            <a:ext cx="1093611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Increased hydrogen bonding indicated by higher O-H peak height</a:t>
            </a:r>
          </a:p>
          <a:p>
            <a:r>
              <a:rPr lang="en-GB" dirty="0" smtClean="0"/>
              <a:t>This can then explain differences in diffusion/rotation between models</a:t>
            </a:r>
            <a:endParaRPr lang="en-GB" dirty="0"/>
          </a:p>
        </p:txBody>
      </p:sp>
      <p:pic>
        <p:nvPicPr>
          <p:cNvPr id="7" name="Picture 6"/>
          <p:cNvPicPr>
            <a:picLocks noChangeAspect="1"/>
          </p:cNvPicPr>
          <p:nvPr/>
        </p:nvPicPr>
        <p:blipFill>
          <a:blip r:embed="rId2"/>
          <a:stretch>
            <a:fillRect/>
          </a:stretch>
        </p:blipFill>
        <p:spPr>
          <a:xfrm>
            <a:off x="427486" y="2835852"/>
            <a:ext cx="4981641" cy="4022148"/>
          </a:xfrm>
          <a:prstGeom prst="rect">
            <a:avLst/>
          </a:prstGeom>
        </p:spPr>
      </p:pic>
      <p:sp>
        <p:nvSpPr>
          <p:cNvPr id="8" name="Rectangle 7"/>
          <p:cNvSpPr/>
          <p:nvPr/>
        </p:nvSpPr>
        <p:spPr>
          <a:xfrm>
            <a:off x="5743595" y="5814097"/>
            <a:ext cx="5950944" cy="830997"/>
          </a:xfrm>
          <a:prstGeom prst="rect">
            <a:avLst/>
          </a:prstGeom>
        </p:spPr>
        <p:txBody>
          <a:bodyPr wrap="square">
            <a:spAutoFit/>
          </a:bodyPr>
          <a:lstStyle/>
          <a:p>
            <a:r>
              <a:rPr lang="en-GB" sz="2400" dirty="0" smtClean="0"/>
              <a:t>Bulky groups, broader range of bonding distances due to steric hindrance</a:t>
            </a:r>
            <a:endParaRPr lang="en-GB" sz="2400" dirty="0"/>
          </a:p>
        </p:txBody>
      </p:sp>
      <p:sp>
        <p:nvSpPr>
          <p:cNvPr id="9" name="Rectangle 8"/>
          <p:cNvSpPr/>
          <p:nvPr/>
        </p:nvSpPr>
        <p:spPr>
          <a:xfrm>
            <a:off x="5743595" y="3217987"/>
            <a:ext cx="4218099" cy="830997"/>
          </a:xfrm>
          <a:prstGeom prst="rect">
            <a:avLst/>
          </a:prstGeom>
        </p:spPr>
        <p:txBody>
          <a:bodyPr wrap="square">
            <a:spAutoFit/>
          </a:bodyPr>
          <a:lstStyle/>
          <a:p>
            <a:r>
              <a:rPr lang="en-GB" sz="2400" dirty="0" smtClean="0"/>
              <a:t>Strong h-bonding, sharp peaks at close distances</a:t>
            </a:r>
            <a:endParaRPr lang="en-GB" sz="2400" dirty="0"/>
          </a:p>
        </p:txBody>
      </p:sp>
      <p:sp>
        <p:nvSpPr>
          <p:cNvPr id="10" name="Rectangle 9"/>
          <p:cNvSpPr/>
          <p:nvPr/>
        </p:nvSpPr>
        <p:spPr>
          <a:xfrm>
            <a:off x="5743595" y="4454527"/>
            <a:ext cx="6024322" cy="830997"/>
          </a:xfrm>
          <a:prstGeom prst="rect">
            <a:avLst/>
          </a:prstGeom>
        </p:spPr>
        <p:txBody>
          <a:bodyPr wrap="square">
            <a:spAutoFit/>
          </a:bodyPr>
          <a:lstStyle/>
          <a:p>
            <a:r>
              <a:rPr lang="en-GB" sz="2400" dirty="0" smtClean="0"/>
              <a:t>h-bonding restricted by adjacent methyl group, larger bonding distance</a:t>
            </a:r>
            <a:endParaRPr lang="en-GB" sz="2400" dirty="0"/>
          </a:p>
        </p:txBody>
      </p:sp>
      <p:sp>
        <p:nvSpPr>
          <p:cNvPr id="11" name="Rectangle 10"/>
          <p:cNvSpPr/>
          <p:nvPr/>
        </p:nvSpPr>
        <p:spPr>
          <a:xfrm>
            <a:off x="5743595" y="2686820"/>
            <a:ext cx="4218099" cy="523220"/>
          </a:xfrm>
          <a:prstGeom prst="rect">
            <a:avLst/>
          </a:prstGeom>
        </p:spPr>
        <p:txBody>
          <a:bodyPr wrap="square">
            <a:spAutoFit/>
          </a:bodyPr>
          <a:lstStyle/>
          <a:p>
            <a:r>
              <a:rPr lang="en-GB" sz="2800" dirty="0" smtClean="0">
                <a:solidFill>
                  <a:srgbClr val="0070C0"/>
                </a:solidFill>
              </a:rPr>
              <a:t>p-cresol</a:t>
            </a:r>
            <a:r>
              <a:rPr lang="en-GB" sz="2800" dirty="0" smtClean="0"/>
              <a:t> and </a:t>
            </a:r>
            <a:r>
              <a:rPr lang="en-GB" sz="2800" dirty="0" smtClean="0">
                <a:solidFill>
                  <a:srgbClr val="00B050"/>
                </a:solidFill>
              </a:rPr>
              <a:t>m-cresol</a:t>
            </a:r>
            <a:endParaRPr lang="en-GB" sz="2800" dirty="0">
              <a:solidFill>
                <a:srgbClr val="00B050"/>
              </a:solidFill>
            </a:endParaRPr>
          </a:p>
        </p:txBody>
      </p:sp>
      <p:sp>
        <p:nvSpPr>
          <p:cNvPr id="12" name="Rectangle 11"/>
          <p:cNvSpPr/>
          <p:nvPr/>
        </p:nvSpPr>
        <p:spPr>
          <a:xfrm>
            <a:off x="5743595" y="3992862"/>
            <a:ext cx="4218099" cy="523220"/>
          </a:xfrm>
          <a:prstGeom prst="rect">
            <a:avLst/>
          </a:prstGeom>
        </p:spPr>
        <p:txBody>
          <a:bodyPr wrap="square">
            <a:spAutoFit/>
          </a:bodyPr>
          <a:lstStyle/>
          <a:p>
            <a:r>
              <a:rPr lang="en-GB" sz="2800" dirty="0" smtClean="0">
                <a:solidFill>
                  <a:srgbClr val="FF33CC"/>
                </a:solidFill>
              </a:rPr>
              <a:t>o-cresol</a:t>
            </a:r>
            <a:endParaRPr lang="en-GB" sz="2800" dirty="0">
              <a:solidFill>
                <a:srgbClr val="FF33CC"/>
              </a:solidFill>
            </a:endParaRPr>
          </a:p>
        </p:txBody>
      </p:sp>
      <p:sp>
        <p:nvSpPr>
          <p:cNvPr id="13" name="Rectangle 12"/>
          <p:cNvSpPr/>
          <p:nvPr/>
        </p:nvSpPr>
        <p:spPr>
          <a:xfrm>
            <a:off x="5743595" y="5360232"/>
            <a:ext cx="4218099" cy="523220"/>
          </a:xfrm>
          <a:prstGeom prst="rect">
            <a:avLst/>
          </a:prstGeom>
        </p:spPr>
        <p:txBody>
          <a:bodyPr wrap="square">
            <a:spAutoFit/>
          </a:bodyPr>
          <a:lstStyle/>
          <a:p>
            <a:r>
              <a:rPr lang="en-GB" sz="2800" dirty="0" err="1" smtClean="0">
                <a:solidFill>
                  <a:srgbClr val="FF0000"/>
                </a:solidFill>
              </a:rPr>
              <a:t>guaiacol</a:t>
            </a:r>
            <a:endParaRPr lang="en-GB" sz="2800" dirty="0">
              <a:solidFill>
                <a:srgbClr val="FF0000"/>
              </a:solidFill>
            </a:endParaRPr>
          </a:p>
        </p:txBody>
      </p:sp>
    </p:spTree>
    <p:extLst>
      <p:ext uri="{BB962C8B-B14F-4D97-AF65-F5344CB8AC3E}">
        <p14:creationId xmlns:p14="http://schemas.microsoft.com/office/powerpoint/2010/main" val="85385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035" y="-59795"/>
            <a:ext cx="10515600" cy="1325563"/>
          </a:xfrm>
        </p:spPr>
        <p:txBody>
          <a:bodyPr/>
          <a:lstStyle/>
          <a:p>
            <a:r>
              <a:rPr lang="en-GB" b="1" dirty="0" smtClean="0">
                <a:solidFill>
                  <a:schemeClr val="accent1"/>
                </a:solidFill>
              </a:rPr>
              <a:t>H-bond distributions (</a:t>
            </a:r>
            <a:r>
              <a:rPr lang="en-GB" b="1" dirty="0" smtClean="0">
                <a:solidFill>
                  <a:srgbClr val="FF0000"/>
                </a:solidFill>
              </a:rPr>
              <a:t>from VMD</a:t>
            </a:r>
            <a:r>
              <a:rPr lang="en-GB" b="1" dirty="0" smtClean="0">
                <a:solidFill>
                  <a:schemeClr val="accent1"/>
                </a:solidFill>
              </a:rPr>
              <a:t>)</a:t>
            </a:r>
            <a:endParaRPr lang="en-GB" b="1" dirty="0">
              <a:solidFill>
                <a:schemeClr val="accent1"/>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77110" y="3383722"/>
            <a:ext cx="3155487" cy="297647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2" y="3339202"/>
            <a:ext cx="8670822" cy="3475950"/>
          </a:xfrm>
          <a:prstGeom prst="rect">
            <a:avLst/>
          </a:prstGeom>
        </p:spPr>
      </p:pic>
      <p:sp>
        <p:nvSpPr>
          <p:cNvPr id="6" name="Content Placeholder 2"/>
          <p:cNvSpPr txBox="1">
            <a:spLocks/>
          </p:cNvSpPr>
          <p:nvPr/>
        </p:nvSpPr>
        <p:spPr>
          <a:xfrm>
            <a:off x="98855" y="1077945"/>
            <a:ext cx="120931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smtClean="0"/>
              <a:t>H-bonds can be detected with certain distance and angle criteria</a:t>
            </a:r>
          </a:p>
          <a:p>
            <a:r>
              <a:rPr lang="en-GB" sz="3200" dirty="0" smtClean="0"/>
              <a:t>These distributions can be evaluated over the course of the simulation</a:t>
            </a:r>
          </a:p>
          <a:p>
            <a:r>
              <a:rPr lang="en-GB" sz="3200" dirty="0" smtClean="0"/>
              <a:t>They can also be plotted visually</a:t>
            </a:r>
          </a:p>
          <a:p>
            <a:r>
              <a:rPr lang="en-GB" sz="3200" dirty="0" smtClean="0"/>
              <a:t>More complex method is to look at h-bond lifetimes</a:t>
            </a:r>
            <a:endParaRPr lang="en-GB" sz="3200" dirty="0"/>
          </a:p>
        </p:txBody>
      </p:sp>
    </p:spTree>
    <p:extLst>
      <p:ext uri="{BB962C8B-B14F-4D97-AF65-F5344CB8AC3E}">
        <p14:creationId xmlns:p14="http://schemas.microsoft.com/office/powerpoint/2010/main" val="2527536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accent1"/>
                </a:solidFill>
              </a:rPr>
              <a:t>Matching Structure with MD/MC (</a:t>
            </a:r>
            <a:r>
              <a:rPr lang="en-GB" b="1" dirty="0" smtClean="0">
                <a:solidFill>
                  <a:srgbClr val="FF0000"/>
                </a:solidFill>
              </a:rPr>
              <a:t>EPSR</a:t>
            </a:r>
            <a:r>
              <a:rPr lang="en-GB" b="1" dirty="0" smtClean="0">
                <a:solidFill>
                  <a:schemeClr val="accent1"/>
                </a:solidFill>
              </a:rPr>
              <a:t>)</a:t>
            </a:r>
            <a:endParaRPr lang="en-GB" b="1" dirty="0">
              <a:solidFill>
                <a:schemeClr val="accent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2962" y="1884777"/>
            <a:ext cx="6027986" cy="4677717"/>
          </a:xfrm>
        </p:spPr>
      </p:pic>
      <p:sp>
        <p:nvSpPr>
          <p:cNvPr id="7" name="Content Placeholder 2"/>
          <p:cNvSpPr txBox="1">
            <a:spLocks/>
          </p:cNvSpPr>
          <p:nvPr/>
        </p:nvSpPr>
        <p:spPr>
          <a:xfrm>
            <a:off x="177938" y="2022000"/>
            <a:ext cx="5605024" cy="513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Simulations, coupled with a progressive alteration of the force-field parameters via a figure of merit (</a:t>
            </a:r>
            <a:r>
              <a:rPr lang="en-GB" dirty="0" smtClean="0">
                <a:solidFill>
                  <a:srgbClr val="FF0000"/>
                </a:solidFill>
              </a:rPr>
              <a:t>deviation form Expt. data</a:t>
            </a:r>
            <a:r>
              <a:rPr lang="en-GB" dirty="0" smtClean="0"/>
              <a:t>)</a:t>
            </a:r>
          </a:p>
          <a:p>
            <a:r>
              <a:rPr lang="en-GB" dirty="0" smtClean="0"/>
              <a:t>Convergence towards a force-field which reproduces the neutron results</a:t>
            </a:r>
          </a:p>
          <a:p>
            <a:r>
              <a:rPr lang="en-GB" dirty="0" smtClean="0"/>
              <a:t>Force-fields may be meaningless from a dynamics point of view (</a:t>
            </a:r>
            <a:r>
              <a:rPr lang="en-GB" dirty="0" smtClean="0">
                <a:solidFill>
                  <a:srgbClr val="FF0000"/>
                </a:solidFill>
              </a:rPr>
              <a:t>configurational space only correct</a:t>
            </a:r>
            <a:r>
              <a:rPr lang="en-GB" dirty="0" smtClean="0"/>
              <a:t>)</a:t>
            </a:r>
            <a:endParaRPr lang="en-GB" dirty="0"/>
          </a:p>
        </p:txBody>
      </p:sp>
    </p:spTree>
    <p:extLst>
      <p:ext uri="{BB962C8B-B14F-4D97-AF65-F5344CB8AC3E}">
        <p14:creationId xmlns:p14="http://schemas.microsoft.com/office/powerpoint/2010/main" val="3217288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accent1"/>
                </a:solidFill>
              </a:rPr>
              <a:t>Fitting MD models with Neutron Data (</a:t>
            </a:r>
            <a:r>
              <a:rPr lang="en-GB" b="1" dirty="0" smtClean="0">
                <a:solidFill>
                  <a:srgbClr val="FF0000"/>
                </a:solidFill>
              </a:rPr>
              <a:t>MDMC</a:t>
            </a:r>
            <a:r>
              <a:rPr lang="en-GB" b="1" dirty="0" smtClean="0">
                <a:solidFill>
                  <a:schemeClr val="accent1"/>
                </a:solidFill>
              </a:rPr>
              <a:t>)</a:t>
            </a:r>
            <a:endParaRPr lang="en-GB" b="1"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96" y="1240618"/>
            <a:ext cx="10058400" cy="5661442"/>
          </a:xfrm>
          <a:prstGeom prst="rect">
            <a:avLst/>
          </a:prstGeom>
        </p:spPr>
      </p:pic>
    </p:spTree>
    <p:extLst>
      <p:ext uri="{BB962C8B-B14F-4D97-AF65-F5344CB8AC3E}">
        <p14:creationId xmlns:p14="http://schemas.microsoft.com/office/powerpoint/2010/main" val="3852313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31341" y="1477868"/>
            <a:ext cx="8078275" cy="5380132"/>
          </a:xfrm>
        </p:spPr>
      </p:pic>
      <p:sp>
        <p:nvSpPr>
          <p:cNvPr id="6" name="Rectangle 5"/>
          <p:cNvSpPr/>
          <p:nvPr/>
        </p:nvSpPr>
        <p:spPr>
          <a:xfrm>
            <a:off x="3345936" y="268826"/>
            <a:ext cx="4849084" cy="1323439"/>
          </a:xfrm>
          <a:prstGeom prst="rect">
            <a:avLst/>
          </a:prstGeom>
        </p:spPr>
        <p:txBody>
          <a:bodyPr wrap="none">
            <a:spAutoFit/>
          </a:bodyPr>
          <a:lstStyle/>
          <a:p>
            <a:r>
              <a:rPr lang="en-GB" sz="8000" dirty="0" smtClean="0">
                <a:solidFill>
                  <a:schemeClr val="accent1"/>
                </a:solidFill>
              </a:rPr>
              <a:t>Questions?</a:t>
            </a:r>
            <a:endParaRPr lang="en-GB" sz="8000" dirty="0"/>
          </a:p>
        </p:txBody>
      </p:sp>
    </p:spTree>
    <p:extLst>
      <p:ext uri="{BB962C8B-B14F-4D97-AF65-F5344CB8AC3E}">
        <p14:creationId xmlns:p14="http://schemas.microsoft.com/office/powerpoint/2010/main" val="1500183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329" y="178858"/>
            <a:ext cx="10741850" cy="1325563"/>
          </a:xfrm>
        </p:spPr>
        <p:txBody>
          <a:bodyPr/>
          <a:lstStyle/>
          <a:p>
            <a:r>
              <a:rPr lang="en-GB" b="1" dirty="0" smtClean="0">
                <a:solidFill>
                  <a:srgbClr val="0070C0"/>
                </a:solidFill>
              </a:rPr>
              <a:t>Multiscale ladder (</a:t>
            </a:r>
            <a:r>
              <a:rPr lang="en-GB" b="1" dirty="0" smtClean="0">
                <a:solidFill>
                  <a:srgbClr val="FF0000"/>
                </a:solidFill>
              </a:rPr>
              <a:t>what scale does MD probe?</a:t>
            </a:r>
            <a:r>
              <a:rPr lang="en-GB" b="1" dirty="0" smtClean="0">
                <a:solidFill>
                  <a:srgbClr val="0070C0"/>
                </a:solidFill>
              </a:rPr>
              <a:t>)</a:t>
            </a:r>
            <a:endParaRPr lang="en-GB" b="1" dirty="0">
              <a:solidFill>
                <a:srgbClr val="0070C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78" y="1548906"/>
            <a:ext cx="7938375" cy="5110196"/>
          </a:xfrm>
          <a:prstGeom prst="rect">
            <a:avLst/>
          </a:prstGeom>
        </p:spPr>
      </p:pic>
      <p:sp>
        <p:nvSpPr>
          <p:cNvPr id="5" name="Rectangle 4"/>
          <p:cNvSpPr/>
          <p:nvPr/>
        </p:nvSpPr>
        <p:spPr>
          <a:xfrm>
            <a:off x="7941733" y="1995488"/>
            <a:ext cx="4633762" cy="3046988"/>
          </a:xfrm>
          <a:prstGeom prst="rect">
            <a:avLst/>
          </a:prstGeom>
        </p:spPr>
        <p:txBody>
          <a:bodyPr wrap="square">
            <a:spAutoFit/>
          </a:bodyPr>
          <a:lstStyle/>
          <a:p>
            <a:pPr marL="285750" indent="-285750">
              <a:buFont typeface="Arial" panose="020B0604020202020204" pitchFamily="34" charset="0"/>
              <a:buChar char="•"/>
            </a:pPr>
            <a:r>
              <a:rPr lang="en-GB" sz="3200" dirty="0" smtClean="0"/>
              <a:t>Dynamics (</a:t>
            </a:r>
            <a:r>
              <a:rPr lang="en-GB" sz="3200" dirty="0" smtClean="0">
                <a:solidFill>
                  <a:srgbClr val="FF0000"/>
                </a:solidFill>
              </a:rPr>
              <a:t>QENS</a:t>
            </a:r>
            <a:r>
              <a:rPr lang="en-GB" sz="3200" dirty="0" smtClean="0"/>
              <a:t>)</a:t>
            </a:r>
          </a:p>
          <a:p>
            <a:pPr marL="285750" indent="-285750">
              <a:buFont typeface="Arial" panose="020B0604020202020204" pitchFamily="34" charset="0"/>
              <a:buChar char="•"/>
            </a:pPr>
            <a:r>
              <a:rPr lang="en-GB" sz="3200" dirty="0"/>
              <a:t>S</a:t>
            </a:r>
            <a:r>
              <a:rPr lang="en-GB" sz="3200" dirty="0" smtClean="0"/>
              <a:t>tructure (</a:t>
            </a:r>
            <a:r>
              <a:rPr lang="en-GB" sz="3200" dirty="0" smtClean="0">
                <a:solidFill>
                  <a:srgbClr val="FF0000"/>
                </a:solidFill>
              </a:rPr>
              <a:t>SANS/diffraction</a:t>
            </a:r>
            <a:r>
              <a:rPr lang="en-GB" sz="3200" dirty="0" smtClean="0"/>
              <a:t>)</a:t>
            </a:r>
          </a:p>
          <a:p>
            <a:pPr marL="285750" indent="-285750">
              <a:buFont typeface="Arial" panose="020B0604020202020204" pitchFamily="34" charset="0"/>
              <a:buChar char="•"/>
            </a:pPr>
            <a:r>
              <a:rPr lang="en-GB" sz="3200" dirty="0" smtClean="0"/>
              <a:t>Large scale structures/surfaces (</a:t>
            </a:r>
            <a:r>
              <a:rPr lang="en-GB" sz="3200" dirty="0" smtClean="0">
                <a:solidFill>
                  <a:srgbClr val="FF0000"/>
                </a:solidFill>
              </a:rPr>
              <a:t>reflectometry</a:t>
            </a:r>
            <a:r>
              <a:rPr lang="en-GB" sz="3200" dirty="0"/>
              <a:t>)</a:t>
            </a:r>
          </a:p>
        </p:txBody>
      </p:sp>
    </p:spTree>
    <p:extLst>
      <p:ext uri="{BB962C8B-B14F-4D97-AF65-F5344CB8AC3E}">
        <p14:creationId xmlns:p14="http://schemas.microsoft.com/office/powerpoint/2010/main" val="882892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840" y="-43350"/>
            <a:ext cx="8440779" cy="1325563"/>
          </a:xfrm>
        </p:spPr>
        <p:txBody>
          <a:bodyPr/>
          <a:lstStyle/>
          <a:p>
            <a:r>
              <a:rPr lang="en-GB" b="1" dirty="0" smtClean="0">
                <a:solidFill>
                  <a:srgbClr val="0070C0"/>
                </a:solidFill>
              </a:rPr>
              <a:t>We generate “movies”, but formally we are exploring </a:t>
            </a:r>
            <a:r>
              <a:rPr lang="en-GB" b="1" dirty="0" smtClean="0">
                <a:solidFill>
                  <a:srgbClr val="FF0000"/>
                </a:solidFill>
              </a:rPr>
              <a:t>Phase Space</a:t>
            </a:r>
            <a:endParaRPr lang="en-GB" b="1"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1045" y="1139364"/>
            <a:ext cx="10289350" cy="5664138"/>
          </a:xfrm>
        </p:spPr>
      </p:pic>
      <p:sp>
        <p:nvSpPr>
          <p:cNvPr id="3" name="Rectangle 2"/>
          <p:cNvSpPr/>
          <p:nvPr/>
        </p:nvSpPr>
        <p:spPr>
          <a:xfrm>
            <a:off x="1393841" y="2483216"/>
            <a:ext cx="3440122" cy="646331"/>
          </a:xfrm>
          <a:prstGeom prst="rect">
            <a:avLst/>
          </a:prstGeom>
        </p:spPr>
        <p:txBody>
          <a:bodyPr wrap="square">
            <a:spAutoFit/>
          </a:bodyPr>
          <a:lstStyle/>
          <a:p>
            <a:r>
              <a:rPr lang="en-GB" dirty="0" smtClean="0">
                <a:solidFill>
                  <a:srgbClr val="00B050"/>
                </a:solidFill>
              </a:rPr>
              <a:t>Easily Visualised with the case of a harmonically coupled system</a:t>
            </a:r>
            <a:endParaRPr lang="en-GB" dirty="0">
              <a:solidFill>
                <a:srgbClr val="00B050"/>
              </a:solidFill>
            </a:endParaRPr>
          </a:p>
        </p:txBody>
      </p:sp>
      <p:sp>
        <p:nvSpPr>
          <p:cNvPr id="5" name="Rectangle 4"/>
          <p:cNvSpPr/>
          <p:nvPr/>
        </p:nvSpPr>
        <p:spPr>
          <a:xfrm>
            <a:off x="1463038" y="3802757"/>
            <a:ext cx="3868489" cy="923330"/>
          </a:xfrm>
          <a:prstGeom prst="rect">
            <a:avLst/>
          </a:prstGeom>
        </p:spPr>
        <p:txBody>
          <a:bodyPr wrap="square">
            <a:spAutoFit/>
          </a:bodyPr>
          <a:lstStyle/>
          <a:p>
            <a:r>
              <a:rPr lang="en-GB" dirty="0" smtClean="0">
                <a:solidFill>
                  <a:srgbClr val="FF0000"/>
                </a:solidFill>
              </a:rPr>
              <a:t>Thermodynamic quantities can be calculated as temporal averages of these state variables</a:t>
            </a:r>
            <a:endParaRPr lang="en-GB" dirty="0">
              <a:solidFill>
                <a:srgbClr val="FF0000"/>
              </a:solidFill>
            </a:endParaRPr>
          </a:p>
        </p:txBody>
      </p:sp>
      <p:sp>
        <p:nvSpPr>
          <p:cNvPr id="7" name="Rounded Rectangle 6"/>
          <p:cNvSpPr/>
          <p:nvPr/>
        </p:nvSpPr>
        <p:spPr>
          <a:xfrm>
            <a:off x="3642772" y="5041557"/>
            <a:ext cx="1458097" cy="405302"/>
          </a:xfrm>
          <a:prstGeom prst="round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760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45" y="-216252"/>
            <a:ext cx="10515600" cy="1325563"/>
          </a:xfrm>
        </p:spPr>
        <p:txBody>
          <a:bodyPr/>
          <a:lstStyle/>
          <a:p>
            <a:r>
              <a:rPr lang="en-GB" b="1" dirty="0" smtClean="0">
                <a:solidFill>
                  <a:srgbClr val="0070C0"/>
                </a:solidFill>
              </a:rPr>
              <a:t>Revisiting Newton (</a:t>
            </a:r>
            <a:r>
              <a:rPr lang="en-GB" b="1" dirty="0" smtClean="0">
                <a:solidFill>
                  <a:srgbClr val="FF0000"/>
                </a:solidFill>
              </a:rPr>
              <a:t>the basic math of MD</a:t>
            </a:r>
            <a:r>
              <a:rPr lang="en-GB" b="1" dirty="0" smtClean="0">
                <a:solidFill>
                  <a:srgbClr val="0070C0"/>
                </a:solidFill>
              </a:rPr>
              <a:t>)</a:t>
            </a:r>
            <a:endParaRPr lang="en-GB" b="1" dirty="0">
              <a:solidFill>
                <a:srgbClr val="0070C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9644" y="773158"/>
            <a:ext cx="10349195" cy="6001280"/>
          </a:xfrm>
        </p:spPr>
      </p:pic>
      <p:sp>
        <p:nvSpPr>
          <p:cNvPr id="3" name="Rectangle 2"/>
          <p:cNvSpPr/>
          <p:nvPr/>
        </p:nvSpPr>
        <p:spPr>
          <a:xfrm>
            <a:off x="8595603" y="1632113"/>
            <a:ext cx="3301813" cy="707886"/>
          </a:xfrm>
          <a:prstGeom prst="rect">
            <a:avLst/>
          </a:prstGeom>
        </p:spPr>
        <p:txBody>
          <a:bodyPr wrap="square">
            <a:spAutoFit/>
          </a:bodyPr>
          <a:lstStyle/>
          <a:p>
            <a:r>
              <a:rPr lang="en-GB" sz="2000" b="1" dirty="0" smtClean="0">
                <a:solidFill>
                  <a:srgbClr val="FF0000"/>
                </a:solidFill>
              </a:rPr>
              <a:t>Force-field usually expressed as potential energy</a:t>
            </a:r>
            <a:endParaRPr lang="en-GB" sz="2000" b="1" dirty="0">
              <a:solidFill>
                <a:srgbClr val="FF0000"/>
              </a:solidFill>
            </a:endParaRPr>
          </a:p>
        </p:txBody>
      </p:sp>
      <p:cxnSp>
        <p:nvCxnSpPr>
          <p:cNvPr id="6" name="Straight Arrow Connector 5"/>
          <p:cNvCxnSpPr/>
          <p:nvPr/>
        </p:nvCxnSpPr>
        <p:spPr>
          <a:xfrm flipH="1">
            <a:off x="7860420" y="1986056"/>
            <a:ext cx="696116" cy="35340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 name="Rectangle 4"/>
          <p:cNvSpPr/>
          <p:nvPr/>
        </p:nvSpPr>
        <p:spPr>
          <a:xfrm>
            <a:off x="3948741" y="2876653"/>
            <a:ext cx="2595397" cy="1200329"/>
          </a:xfrm>
          <a:prstGeom prst="rect">
            <a:avLst/>
          </a:prstGeom>
        </p:spPr>
        <p:txBody>
          <a:bodyPr wrap="square">
            <a:spAutoFit/>
          </a:bodyPr>
          <a:lstStyle/>
          <a:p>
            <a:r>
              <a:rPr lang="en-GB" b="1" dirty="0" smtClean="0">
                <a:solidFill>
                  <a:schemeClr val="accent2"/>
                </a:solidFill>
              </a:rPr>
              <a:t>Something that is fully determined by the current state of the system (Force-field)</a:t>
            </a:r>
            <a:endParaRPr lang="en-GB" b="1" dirty="0">
              <a:solidFill>
                <a:schemeClr val="accent2"/>
              </a:solidFill>
            </a:endParaRPr>
          </a:p>
        </p:txBody>
      </p:sp>
      <p:sp>
        <p:nvSpPr>
          <p:cNvPr id="7" name="Rectangle 6"/>
          <p:cNvSpPr/>
          <p:nvPr/>
        </p:nvSpPr>
        <p:spPr>
          <a:xfrm>
            <a:off x="4394063" y="2421924"/>
            <a:ext cx="425073" cy="41529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Rectangle 7"/>
          <p:cNvSpPr/>
          <p:nvPr/>
        </p:nvSpPr>
        <p:spPr>
          <a:xfrm>
            <a:off x="4022882" y="1650099"/>
            <a:ext cx="3544059" cy="646331"/>
          </a:xfrm>
          <a:prstGeom prst="rect">
            <a:avLst/>
          </a:prstGeom>
        </p:spPr>
        <p:txBody>
          <a:bodyPr wrap="square">
            <a:spAutoFit/>
          </a:bodyPr>
          <a:lstStyle/>
          <a:p>
            <a:r>
              <a:rPr lang="en-GB" b="1" dirty="0" smtClean="0">
                <a:solidFill>
                  <a:schemeClr val="accent6"/>
                </a:solidFill>
              </a:rPr>
              <a:t>A mathematical term describing the time evolution of the positions</a:t>
            </a:r>
            <a:endParaRPr lang="en-GB" b="1" dirty="0">
              <a:solidFill>
                <a:schemeClr val="accent6"/>
              </a:solidFill>
            </a:endParaRPr>
          </a:p>
        </p:txBody>
      </p:sp>
      <p:sp>
        <p:nvSpPr>
          <p:cNvPr id="9" name="Rectangle 8"/>
          <p:cNvSpPr/>
          <p:nvPr/>
        </p:nvSpPr>
        <p:spPr>
          <a:xfrm>
            <a:off x="5066030" y="2296430"/>
            <a:ext cx="489568" cy="63953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cxnSp>
        <p:nvCxnSpPr>
          <p:cNvPr id="11" name="Straight Arrow Connector 10"/>
          <p:cNvCxnSpPr>
            <a:endCxn id="7" idx="1"/>
          </p:cNvCxnSpPr>
          <p:nvPr/>
        </p:nvCxnSpPr>
        <p:spPr>
          <a:xfrm flipV="1">
            <a:off x="4201297" y="2629572"/>
            <a:ext cx="192766" cy="2470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4873264" y="2235638"/>
            <a:ext cx="192766" cy="2076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3216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511" y="-263688"/>
            <a:ext cx="10515600" cy="1325563"/>
          </a:xfrm>
        </p:spPr>
        <p:txBody>
          <a:bodyPr/>
          <a:lstStyle/>
          <a:p>
            <a:r>
              <a:rPr lang="en-GB" b="1" dirty="0" smtClean="0">
                <a:solidFill>
                  <a:schemeClr val="accent1"/>
                </a:solidFill>
              </a:rPr>
              <a:t>How do we solve this in practice?</a:t>
            </a:r>
            <a:endParaRPr lang="en-GB" b="1" dirty="0">
              <a:solidFill>
                <a:schemeClr val="accent1"/>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17045" y="773289"/>
            <a:ext cx="10301838" cy="6084711"/>
          </a:xfrm>
        </p:spPr>
      </p:pic>
      <p:sp>
        <p:nvSpPr>
          <p:cNvPr id="6" name="Rounded Rectangle 5"/>
          <p:cNvSpPr/>
          <p:nvPr/>
        </p:nvSpPr>
        <p:spPr>
          <a:xfrm>
            <a:off x="5869979" y="5318346"/>
            <a:ext cx="560478" cy="54864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Rectangle 6"/>
          <p:cNvSpPr/>
          <p:nvPr/>
        </p:nvSpPr>
        <p:spPr>
          <a:xfrm>
            <a:off x="5603084" y="5903507"/>
            <a:ext cx="1929759" cy="369332"/>
          </a:xfrm>
          <a:prstGeom prst="rect">
            <a:avLst/>
          </a:prstGeom>
        </p:spPr>
        <p:txBody>
          <a:bodyPr wrap="none">
            <a:spAutoFit/>
          </a:bodyPr>
          <a:lstStyle/>
          <a:p>
            <a:r>
              <a:rPr lang="en-GB" b="1" dirty="0" smtClean="0">
                <a:solidFill>
                  <a:schemeClr val="accent2"/>
                </a:solidFill>
              </a:rPr>
              <a:t>We have this! F/m</a:t>
            </a:r>
            <a:endParaRPr lang="en-GB" b="1" dirty="0">
              <a:solidFill>
                <a:schemeClr val="accent2"/>
              </a:solidFill>
            </a:endParaRPr>
          </a:p>
        </p:txBody>
      </p:sp>
      <p:sp>
        <p:nvSpPr>
          <p:cNvPr id="4" name="Rounded Rectangle 3"/>
          <p:cNvSpPr/>
          <p:nvPr/>
        </p:nvSpPr>
        <p:spPr>
          <a:xfrm>
            <a:off x="44484" y="1977080"/>
            <a:ext cx="4394063" cy="125050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 name="Rectangle 2"/>
          <p:cNvSpPr/>
          <p:nvPr/>
        </p:nvSpPr>
        <p:spPr>
          <a:xfrm>
            <a:off x="44484" y="2079436"/>
            <a:ext cx="4456751" cy="923330"/>
          </a:xfrm>
          <a:prstGeom prst="rect">
            <a:avLst/>
          </a:prstGeom>
        </p:spPr>
        <p:txBody>
          <a:bodyPr wrap="square">
            <a:spAutoFit/>
          </a:bodyPr>
          <a:lstStyle/>
          <a:p>
            <a:r>
              <a:rPr lang="en-GB" b="1" dirty="0" smtClean="0"/>
              <a:t>The closer we are to our initial “known” state, the more accurate the truncated Taylor expansion will be (i.e. small time-step).</a:t>
            </a:r>
            <a:endParaRPr lang="en-GB" b="1" dirty="0"/>
          </a:p>
        </p:txBody>
      </p:sp>
      <p:sp>
        <p:nvSpPr>
          <p:cNvPr id="8" name="Rectangle 7"/>
          <p:cNvSpPr/>
          <p:nvPr/>
        </p:nvSpPr>
        <p:spPr>
          <a:xfrm>
            <a:off x="2681009" y="5866988"/>
            <a:ext cx="1365630" cy="369332"/>
          </a:xfrm>
          <a:prstGeom prst="rect">
            <a:avLst/>
          </a:prstGeom>
        </p:spPr>
        <p:txBody>
          <a:bodyPr wrap="none">
            <a:spAutoFit/>
          </a:bodyPr>
          <a:lstStyle/>
          <a:p>
            <a:r>
              <a:rPr lang="en-GB" b="1" dirty="0" smtClean="0">
                <a:solidFill>
                  <a:srgbClr val="92D050"/>
                </a:solidFill>
              </a:rPr>
              <a:t>Current step</a:t>
            </a:r>
            <a:endParaRPr lang="en-GB" dirty="0">
              <a:solidFill>
                <a:srgbClr val="92D050"/>
              </a:solidFill>
            </a:endParaRPr>
          </a:p>
        </p:txBody>
      </p:sp>
      <p:sp>
        <p:nvSpPr>
          <p:cNvPr id="9" name="Rounded Rectangle 8"/>
          <p:cNvSpPr/>
          <p:nvPr/>
        </p:nvSpPr>
        <p:spPr>
          <a:xfrm>
            <a:off x="4270495" y="5427088"/>
            <a:ext cx="1003368" cy="34599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0" name="Rounded Rectangle 9"/>
          <p:cNvSpPr/>
          <p:nvPr/>
        </p:nvSpPr>
        <p:spPr>
          <a:xfrm>
            <a:off x="3662927" y="5427088"/>
            <a:ext cx="383712" cy="345990"/>
          </a:xfrm>
          <a:prstGeom prst="roundRect">
            <a:avLst/>
          </a:prstGeom>
          <a:solidFill>
            <a:srgbClr val="92D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2" name="Rectangle 11"/>
          <p:cNvSpPr/>
          <p:nvPr/>
        </p:nvSpPr>
        <p:spPr>
          <a:xfrm>
            <a:off x="4109147" y="5866988"/>
            <a:ext cx="1462773" cy="369332"/>
          </a:xfrm>
          <a:prstGeom prst="rect">
            <a:avLst/>
          </a:prstGeom>
        </p:spPr>
        <p:txBody>
          <a:bodyPr wrap="none">
            <a:spAutoFit/>
          </a:bodyPr>
          <a:lstStyle/>
          <a:p>
            <a:r>
              <a:rPr lang="en-GB" b="1" dirty="0" smtClean="0">
                <a:solidFill>
                  <a:srgbClr val="FF0000"/>
                </a:solidFill>
              </a:rPr>
              <a:t>Previous step</a:t>
            </a:r>
            <a:endParaRPr lang="en-GB" dirty="0"/>
          </a:p>
        </p:txBody>
      </p:sp>
    </p:spTree>
    <p:extLst>
      <p:ext uri="{BB962C8B-B14F-4D97-AF65-F5344CB8AC3E}">
        <p14:creationId xmlns:p14="http://schemas.microsoft.com/office/powerpoint/2010/main" val="88624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5705" y="782376"/>
            <a:ext cx="10772450" cy="6024450"/>
          </a:xfrm>
        </p:spPr>
      </p:pic>
      <p:sp>
        <p:nvSpPr>
          <p:cNvPr id="2" name="Title 1"/>
          <p:cNvSpPr>
            <a:spLocks noGrp="1"/>
          </p:cNvSpPr>
          <p:nvPr>
            <p:ph type="title"/>
          </p:nvPr>
        </p:nvSpPr>
        <p:spPr>
          <a:xfrm>
            <a:off x="832555" y="0"/>
            <a:ext cx="10515600" cy="1325563"/>
          </a:xfrm>
        </p:spPr>
        <p:txBody>
          <a:bodyPr/>
          <a:lstStyle/>
          <a:p>
            <a:r>
              <a:rPr lang="en-GB" b="1" dirty="0" smtClean="0">
                <a:solidFill>
                  <a:srgbClr val="0070C0"/>
                </a:solidFill>
              </a:rPr>
              <a:t>Time steps and energy conservation</a:t>
            </a:r>
            <a:endParaRPr lang="en-GB" b="1" dirty="0">
              <a:solidFill>
                <a:srgbClr val="0070C0"/>
              </a:solidFill>
            </a:endParaRPr>
          </a:p>
        </p:txBody>
      </p:sp>
      <p:sp>
        <p:nvSpPr>
          <p:cNvPr id="3" name="Rectangle 2"/>
          <p:cNvSpPr/>
          <p:nvPr/>
        </p:nvSpPr>
        <p:spPr>
          <a:xfrm>
            <a:off x="187981" y="6434864"/>
            <a:ext cx="9903032" cy="461665"/>
          </a:xfrm>
          <a:prstGeom prst="rect">
            <a:avLst/>
          </a:prstGeom>
        </p:spPr>
        <p:txBody>
          <a:bodyPr wrap="none">
            <a:spAutoFit/>
          </a:bodyPr>
          <a:lstStyle/>
          <a:p>
            <a:r>
              <a:rPr lang="en-GB" sz="2400" b="1" dirty="0" smtClean="0">
                <a:solidFill>
                  <a:srgbClr val="FF0000"/>
                </a:solidFill>
              </a:rPr>
              <a:t>Note: Rigid models are often available, and perform very well in many cases</a:t>
            </a:r>
            <a:endParaRPr lang="en-GB" sz="2400" b="1" dirty="0"/>
          </a:p>
        </p:txBody>
      </p:sp>
      <p:sp>
        <p:nvSpPr>
          <p:cNvPr id="5" name="Rounded Rectangle 4"/>
          <p:cNvSpPr/>
          <p:nvPr/>
        </p:nvSpPr>
        <p:spPr>
          <a:xfrm>
            <a:off x="8026948" y="1952368"/>
            <a:ext cx="2787685" cy="430016"/>
          </a:xfrm>
          <a:prstGeom prst="round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Rectangle 5"/>
          <p:cNvSpPr/>
          <p:nvPr/>
        </p:nvSpPr>
        <p:spPr>
          <a:xfrm>
            <a:off x="8432024" y="2382384"/>
            <a:ext cx="2164310" cy="369332"/>
          </a:xfrm>
          <a:prstGeom prst="rect">
            <a:avLst/>
          </a:prstGeom>
        </p:spPr>
        <p:txBody>
          <a:bodyPr wrap="none">
            <a:spAutoFit/>
          </a:bodyPr>
          <a:lstStyle/>
          <a:p>
            <a:r>
              <a:rPr lang="en-GB" b="1" u="sng" dirty="0" smtClean="0">
                <a:solidFill>
                  <a:srgbClr val="FFC000"/>
                </a:solidFill>
              </a:rPr>
              <a:t>Useful rule of thumb</a:t>
            </a:r>
            <a:endParaRPr lang="en-GB" b="1" u="sng" dirty="0">
              <a:solidFill>
                <a:srgbClr val="FFC000"/>
              </a:solidFill>
            </a:endParaRPr>
          </a:p>
        </p:txBody>
      </p:sp>
    </p:spTree>
    <p:extLst>
      <p:ext uri="{BB962C8B-B14F-4D97-AF65-F5344CB8AC3E}">
        <p14:creationId xmlns:p14="http://schemas.microsoft.com/office/powerpoint/2010/main" val="3994768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64C201D9C1F442968E68DA9EBD0BDA" ma:contentTypeVersion="15" ma:contentTypeDescription="Create a new document." ma:contentTypeScope="" ma:versionID="5e00ea98b441427b423f00c541036c15">
  <xsd:schema xmlns:xsd="http://www.w3.org/2001/XMLSchema" xmlns:xs="http://www.w3.org/2001/XMLSchema" xmlns:p="http://schemas.microsoft.com/office/2006/metadata/properties" xmlns:ns2="709b82b6-a205-45a5-99cc-cc6320de96e9" xmlns:ns3="bffc1fe2-1a12-4472-a326-c99356ddf9cf" targetNamespace="http://schemas.microsoft.com/office/2006/metadata/properties" ma:root="true" ma:fieldsID="c57c37d9f63fb50007c4071ec50fdd16" ns2:_="" ns3:_="">
    <xsd:import namespace="709b82b6-a205-45a5-99cc-cc6320de96e9"/>
    <xsd:import namespace="bffc1fe2-1a12-4472-a326-c99356ddf9c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b82b6-a205-45a5-99cc-cc6320de96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fc1fe2-1a12-4472-a326-c99356ddf9c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2adf06f-e3b3-4d80-821e-ffefdf068930}" ma:internalName="TaxCatchAll" ma:showField="CatchAllData" ma:web="bffc1fe2-1a12-4472-a326-c99356ddf9c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2B3A9A-80CB-4ECC-8B4B-E31BB0B8A8E2}"/>
</file>

<file path=customXml/itemProps2.xml><?xml version="1.0" encoding="utf-8"?>
<ds:datastoreItem xmlns:ds="http://schemas.openxmlformats.org/officeDocument/2006/customXml" ds:itemID="{CA40B97C-5105-4FD0-B6FC-286FE59E322A}"/>
</file>

<file path=docProps/app.xml><?xml version="1.0" encoding="utf-8"?>
<Properties xmlns="http://schemas.openxmlformats.org/officeDocument/2006/extended-properties" xmlns:vt="http://schemas.openxmlformats.org/officeDocument/2006/docPropsVTypes">
  <TotalTime>36031</TotalTime>
  <Words>2119</Words>
  <Application>Microsoft Office PowerPoint</Application>
  <PresentationFormat>Widescreen</PresentationFormat>
  <Paragraphs>348</Paragraphs>
  <Slides>48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Arial Black</vt:lpstr>
      <vt:lpstr>Calibri</vt:lpstr>
      <vt:lpstr>Calibri Light</vt:lpstr>
      <vt:lpstr>Office Theme</vt:lpstr>
      <vt:lpstr>Molecular Dynamics for Neutrons</vt:lpstr>
      <vt:lpstr>What would I like you to take away from today?</vt:lpstr>
      <vt:lpstr>What is Molecular Dynamics? </vt:lpstr>
      <vt:lpstr>Basic objective of MD (cycle of consistency)</vt:lpstr>
      <vt:lpstr>Multiscale ladder (what scale does MD probe?)</vt:lpstr>
      <vt:lpstr>We generate “movies”, but formally we are exploring Phase Space</vt:lpstr>
      <vt:lpstr>Revisiting Newton (the basic math of MD)</vt:lpstr>
      <vt:lpstr>How do we solve this in practice?</vt:lpstr>
      <vt:lpstr>Time steps and energy conservation</vt:lpstr>
      <vt:lpstr>Example energy conservation</vt:lpstr>
      <vt:lpstr>Thermostats and Barostats</vt:lpstr>
      <vt:lpstr>But what is the force-field?</vt:lpstr>
      <vt:lpstr>Interatomic potentials</vt:lpstr>
      <vt:lpstr>Intra-molecular terms</vt:lpstr>
      <vt:lpstr>Coarse-graining (something to be aware of)</vt:lpstr>
      <vt:lpstr>Where do these force-fields come from and what are their weaknesses?</vt:lpstr>
      <vt:lpstr>Periodic Boundary Conditions  (we can’t simulate a whole macroscopic system)</vt:lpstr>
      <vt:lpstr>Cut-offs and minimum image convention</vt:lpstr>
      <vt:lpstr>What can we measure?</vt:lpstr>
      <vt:lpstr>Equilibration (when are we ready to analyse?)</vt:lpstr>
      <vt:lpstr>Thermodynamic quantities</vt:lpstr>
      <vt:lpstr>Fluctuations</vt:lpstr>
      <vt:lpstr>Radial Distribution Function</vt:lpstr>
      <vt:lpstr>Dynamics (Self-diffusion coefficient)</vt:lpstr>
      <vt:lpstr>Correlation functions</vt:lpstr>
      <vt:lpstr>Van Hove (link with Neutrons)</vt:lpstr>
      <vt:lpstr>What MD package to use in practice?</vt:lpstr>
      <vt:lpstr>Setting up your simulation</vt:lpstr>
      <vt:lpstr>Running on a cluster and parallelisation</vt:lpstr>
      <vt:lpstr>We have our trajectory, now how do we compare to Neutron Scattering?</vt:lpstr>
      <vt:lpstr>Structure (Radial distribution function)</vt:lpstr>
      <vt:lpstr>MSD and diffusion coefficients</vt:lpstr>
      <vt:lpstr>Velocity autocorrelation function</vt:lpstr>
      <vt:lpstr>Vibrational density of states (FT of Vel ACF)</vt:lpstr>
      <vt:lpstr>Angular Correlation Function</vt:lpstr>
      <vt:lpstr>Dynamic Structure factor: IMPORTANT</vt:lpstr>
      <vt:lpstr>Dynamic Structure factor</vt:lpstr>
      <vt:lpstr>Case study: Liquid lignin monomers</vt:lpstr>
      <vt:lpstr>QENS Experiment</vt:lpstr>
      <vt:lpstr>We can generate the S(Q,E) from simulation and perform exactly the same analysis</vt:lpstr>
      <vt:lpstr>Diffusion from MSD</vt:lpstr>
      <vt:lpstr>Why do we see this deviation?</vt:lpstr>
      <vt:lpstr>What about the rotations?</vt:lpstr>
      <vt:lpstr>Radial distribution functions can highlight hydrogen bonding trends</vt:lpstr>
      <vt:lpstr>H-bond distributions (from VMD)</vt:lpstr>
      <vt:lpstr>Matching Structure with MD/MC (EPSR)</vt:lpstr>
      <vt:lpstr>Fitting MD models with Neutron Data (MDMC)</vt:lpstr>
      <vt:lpstr>PowerPoint Presentation</vt:lpstr>
    </vt:vector>
  </TitlesOfParts>
  <Company>STFC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Dynamics</dc:title>
  <dc:creator>Armstrong, Jeff (STFC,RAL,ISIS)</dc:creator>
  <cp:lastModifiedBy>Armstrong, Jeff (STFC,RAL,ISIS)</cp:lastModifiedBy>
  <cp:revision>160</cp:revision>
  <dcterms:created xsi:type="dcterms:W3CDTF">2022-08-15T11:03:40Z</dcterms:created>
  <dcterms:modified xsi:type="dcterms:W3CDTF">2024-09-13T08:19:51Z</dcterms:modified>
</cp:coreProperties>
</file>